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306" r:id="rId3"/>
    <p:sldId id="326" r:id="rId4"/>
    <p:sldId id="333" r:id="rId5"/>
    <p:sldId id="329" r:id="rId6"/>
    <p:sldId id="328" r:id="rId7"/>
    <p:sldId id="330" r:id="rId8"/>
    <p:sldId id="320" r:id="rId9"/>
    <p:sldId id="334" r:id="rId10"/>
    <p:sldId id="331" r:id="rId11"/>
    <p:sldId id="332" r:id="rId12"/>
    <p:sldId id="32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839" autoAdjust="0"/>
    <p:restoredTop sz="95501" autoAdjust="0"/>
  </p:normalViewPr>
  <p:slideViewPr>
    <p:cSldViewPr snapToGrid="0">
      <p:cViewPr varScale="1">
        <p:scale>
          <a:sx n="106" d="100"/>
          <a:sy n="106" d="100"/>
        </p:scale>
        <p:origin x="402" y="150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102CD8F-44DA-47EB-B189-0020528B4DCD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71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E6401D3-D67F-4ED3-B95D-63CAC9E3B954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27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1ACE461-8C83-4430-B527-55C8E2FB28CA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54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B5055CF-644F-475E-BD02-7A7F63C54A31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185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1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0.png"/><Relationship Id="rId4" Type="http://schemas.openxmlformats.org/officeDocument/2006/relationships/image" Target="../media/image3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8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58618" y="1363579"/>
                <a:ext cx="6675582" cy="4929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Last time:  </a:t>
                </a:r>
                <a:r>
                  <a:rPr lang="en-US" sz="2400" baseline="0" dirty="0" smtClean="0"/>
                  <a:t/>
                </a:r>
                <a:br>
                  <a:rPr lang="en-US" sz="2400" baseline="0" dirty="0" smtClean="0"/>
                </a:br>
                <a:r>
                  <a:rPr lang="en-US" sz="2000" dirty="0"/>
                  <a:t>- Decision procedures for automata and </a:t>
                </a:r>
                <a:r>
                  <a:rPr lang="en-US" sz="2000" dirty="0" smtClean="0"/>
                  <a:t>grammars</a:t>
                </a:r>
              </a:p>
              <a:p>
                <a:r>
                  <a:rPr lang="en-US" sz="2000" dirty="0" smtClean="0"/>
                  <a:t> 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dirty="0"/>
                  <a:t> ,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NFA</m:t>
                    </m:r>
                  </m:oMath>
                </a14:m>
                <a:r>
                  <a:rPr lang="en-US" sz="2000" dirty="0"/>
                  <a:t> ,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dirty="0"/>
                  <a:t> ,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DFA</m:t>
                    </m:r>
                  </m:oMath>
                </a14:m>
                <a:r>
                  <a:rPr lang="en-US" sz="2000" dirty="0"/>
                  <a:t> ,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000" dirty="0" smtClean="0"/>
                  <a:t>  are decidable</a:t>
                </a:r>
              </a:p>
              <a:p>
                <a:r>
                  <a:rPr lang="en-US" sz="2000" dirty="0" smtClean="0"/>
                  <a:t> 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is T-recognizable</a:t>
                </a:r>
              </a:p>
              <a:p>
                <a:endParaRPr lang="en-US" sz="2400" dirty="0" smtClean="0"/>
              </a:p>
              <a:p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(Sipser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§4.2) 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undecidable 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The diagonalization method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000" baseline="-25000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T-unrecognizable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The reducibility method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Other undecidable languages</a:t>
                </a:r>
              </a:p>
              <a:p>
                <a:endParaRPr lang="en-US" sz="20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Pset 3 will be posted soon</a:t>
                </a:r>
              </a:p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Continue to have chat-breaks; will try to keep them short.</a:t>
                </a:r>
                <a:endPara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endParaRPr lang="en-US" sz="20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1363579"/>
                <a:ext cx="6675582" cy="4929939"/>
              </a:xfrm>
              <a:prstGeom prst="rect">
                <a:avLst/>
              </a:prstGeom>
              <a:blipFill>
                <a:blip r:embed="rId2"/>
                <a:stretch>
                  <a:fillRect l="-1369" t="-9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Recall: 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Acceptance 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Problem for 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TMs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4600" y="1131801"/>
                <a:ext cx="83014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a TM and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accepts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Today’s Theorem</a:t>
                </a:r>
                <a:r>
                  <a:rPr lang="en-US" sz="2400" b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not decidable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Proof uses </a:t>
                </a:r>
                <a:r>
                  <a:rPr lang="en-US" sz="2400" u="sng" dirty="0" smtClean="0"/>
                  <a:t>the diagonalization method</a:t>
                </a:r>
                <a:r>
                  <a:rPr lang="en-US" sz="2400" dirty="0" smtClean="0"/>
                  <a:t>, </a:t>
                </a:r>
                <a:br>
                  <a:rPr lang="en-US" sz="2400" dirty="0" smtClean="0"/>
                </a:br>
                <a:r>
                  <a:rPr lang="en-US" sz="2400" dirty="0" smtClean="0"/>
                  <a:t>so we will introduce that first.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00" y="1131801"/>
                <a:ext cx="8301400" cy="2246769"/>
              </a:xfrm>
              <a:prstGeom prst="rect">
                <a:avLst/>
              </a:prstGeom>
              <a:blipFill>
                <a:blip r:embed="rId3"/>
                <a:stretch>
                  <a:fillRect l="-1175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6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Size of Infinity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4600" y="1131801"/>
                <a:ext cx="8428399" cy="4231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How to compare the relative sizes of infinite sets?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Cantor (~1890s) had the following idea.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err="1" smtClean="0"/>
                  <a:t>Defn</a:t>
                </a:r>
                <a:r>
                  <a:rPr lang="en-US" sz="2000" b="1" dirty="0" smtClean="0"/>
                  <a:t>:</a:t>
                </a:r>
                <a:r>
                  <a:rPr lang="en-US" sz="2000" dirty="0" smtClean="0"/>
                  <a:t>  Say that set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u="sng" dirty="0" smtClean="0"/>
                  <a:t>have the same size</a:t>
                </a:r>
                <a:r>
                  <a:rPr lang="en-US" sz="2000" dirty="0" smtClean="0"/>
                  <a:t> if there is </a:t>
                </a:r>
                <a:br>
                  <a:rPr lang="en-US" sz="2000" dirty="0" smtClean="0"/>
                </a:br>
                <a:r>
                  <a:rPr lang="en-US" sz="2000" dirty="0" smtClean="0"/>
                  <a:t>a one-to-one and onto function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pPr>
                  <a:spcBef>
                    <a:spcPts val="1200"/>
                  </a:spcBef>
                </a:pPr>
                <a:endParaRPr lang="en-US" sz="2000" dirty="0"/>
              </a:p>
              <a:p>
                <a:pPr>
                  <a:spcBef>
                    <a:spcPts val="3000"/>
                  </a:spcBef>
                </a:pPr>
                <a:r>
                  <a:rPr lang="en-US" sz="2000" dirty="0" smtClean="0"/>
                  <a:t>Informally, two sets have the same size if we can pair up their members.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This definition works for finite sets.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Apply it to infinite sets too.</a:t>
                </a:r>
              </a:p>
              <a:p>
                <a:pPr>
                  <a:spcBef>
                    <a:spcPts val="1200"/>
                  </a:spcBef>
                </a:pPr>
                <a:endParaRPr lang="en-US" sz="2000" dirty="0" smtClean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00" y="1131801"/>
                <a:ext cx="8428399" cy="4231928"/>
              </a:xfrm>
              <a:prstGeom prst="rect">
                <a:avLst/>
              </a:prstGeom>
              <a:blipFill>
                <a:blip r:embed="rId3"/>
                <a:stretch>
                  <a:fillRect l="-1158" t="-1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633964" y="2733307"/>
            <a:ext cx="1172180" cy="788662"/>
            <a:chOff x="467263" y="2733307"/>
            <a:chExt cx="1172180" cy="788662"/>
          </a:xfrm>
        </p:grpSpPr>
        <p:sp>
          <p:nvSpPr>
            <p:cNvPr id="3" name="Left Bracket 2"/>
            <p:cNvSpPr/>
            <p:nvPr/>
          </p:nvSpPr>
          <p:spPr>
            <a:xfrm rot="16200000">
              <a:off x="969223" y="2238832"/>
              <a:ext cx="82532" cy="1071481"/>
            </a:xfrm>
            <a:prstGeom prst="leftBracket">
              <a:avLst>
                <a:gd name="adj" fmla="val 61826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467263" y="2783305"/>
                  <a:ext cx="1172180" cy="7386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</m:oMath>
                    </m:oMathPara>
                  </a14:m>
                  <a:endParaRPr lang="en-US" sz="1400" b="0" i="1" dirty="0" smtClean="0">
                    <a:latin typeface="Cambria Math" panose="02040503050406030204" pitchFamily="18" charset="0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oMath>
                    </m:oMathPara>
                  </a14:m>
                  <a:endParaRPr lang="en-US" sz="1400" dirty="0" smtClean="0"/>
                </a:p>
                <a:p>
                  <a:pPr algn="ctr"/>
                  <a:r>
                    <a:rPr lang="en-US" sz="1400" dirty="0" smtClean="0"/>
                    <a:t>“injective”</a:t>
                  </a:r>
                  <a:endParaRPr lang="en-US" sz="1400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263" y="2783305"/>
                  <a:ext cx="1172180" cy="738664"/>
                </a:xfrm>
                <a:prstGeom prst="rect">
                  <a:avLst/>
                </a:prstGeom>
                <a:blipFill>
                  <a:blip r:embed="rId4"/>
                  <a:stretch>
                    <a:fillRect b="-74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/>
          <p:cNvGrpSpPr/>
          <p:nvPr/>
        </p:nvGrpSpPr>
        <p:grpSpPr>
          <a:xfrm>
            <a:off x="1957856" y="2742040"/>
            <a:ext cx="1286891" cy="571241"/>
            <a:chOff x="1772105" y="2742040"/>
            <a:chExt cx="1286891" cy="571241"/>
          </a:xfrm>
        </p:grpSpPr>
        <p:sp>
          <p:nvSpPr>
            <p:cNvPr id="5" name="Left Bracket 4"/>
            <p:cNvSpPr/>
            <p:nvPr/>
          </p:nvSpPr>
          <p:spPr>
            <a:xfrm rot="16200000">
              <a:off x="2286408" y="2536848"/>
              <a:ext cx="82532" cy="492916"/>
            </a:xfrm>
            <a:prstGeom prst="leftBracket">
              <a:avLst>
                <a:gd name="adj" fmla="val 61826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1772105" y="2790061"/>
                  <a:ext cx="1286891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1400" dirty="0" smtClean="0"/>
                    <a:t>Range 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a14:m>
                  <a:r>
                    <a:rPr lang="en-US" sz="1400" dirty="0" smtClean="0"/>
                    <a:t/>
                  </a:r>
                  <a:br>
                    <a:rPr lang="en-US" sz="1400" dirty="0" smtClean="0"/>
                  </a:br>
                  <a:r>
                    <a:rPr lang="en-US" sz="1400" dirty="0" smtClean="0"/>
                    <a:t>“surjective”</a:t>
                  </a:r>
                  <a:endParaRPr lang="en-US" sz="1400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72105" y="2790061"/>
                  <a:ext cx="1286891" cy="523220"/>
                </a:xfrm>
                <a:prstGeom prst="rect">
                  <a:avLst/>
                </a:prstGeom>
                <a:blipFill>
                  <a:blip r:embed="rId5"/>
                  <a:stretch>
                    <a:fillRect l="-948" t="-2326" b="-104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470594" y="3014540"/>
                <a:ext cx="43173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000" dirty="0" smtClean="0"/>
                  <a:t>We call such an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/>
                  <a:t> a </a:t>
                </a:r>
                <a:r>
                  <a:rPr lang="en-US" sz="2000" u="sng" dirty="0" smtClean="0"/>
                  <a:t>1-1 correspondence</a:t>
                </a:r>
                <a:endParaRPr lang="en-US" sz="2000" u="sng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594" y="3014540"/>
                <a:ext cx="4317336" cy="400110"/>
              </a:xfrm>
              <a:prstGeom prst="rect">
                <a:avLst/>
              </a:prstGeom>
              <a:blipFill>
                <a:blip r:embed="rId6"/>
                <a:stretch>
                  <a:fillRect l="-1128" t="-9231" r="-987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4919881" y="4931969"/>
            <a:ext cx="2471883" cy="503631"/>
            <a:chOff x="5291155" y="4449369"/>
            <a:chExt cx="2471883" cy="503631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5291155" y="4533900"/>
              <a:ext cx="252395" cy="323909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>
              <a:off x="5778810" y="4509276"/>
              <a:ext cx="144957" cy="44372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>
              <a:off x="6153399" y="4477987"/>
              <a:ext cx="117863" cy="443724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6587750" y="4449369"/>
              <a:ext cx="58933" cy="453026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H="1">
              <a:off x="7120163" y="4449369"/>
              <a:ext cx="30777" cy="472342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7457133" y="4477987"/>
              <a:ext cx="305905" cy="394131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455821" y="4877788"/>
                <a:ext cx="38055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 smtClean="0"/>
                  <a:t>:</a:t>
                </a:r>
                <a:endParaRPr lang="en-US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821" y="4877788"/>
                <a:ext cx="380553" cy="369332"/>
              </a:xfrm>
              <a:prstGeom prst="rect">
                <a:avLst/>
              </a:prstGeom>
              <a:blipFill>
                <a:blip r:embed="rId7"/>
                <a:stretch>
                  <a:fillRect l="-4839" t="-8197" r="-12903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4893026" y="4262083"/>
            <a:ext cx="2526542" cy="891706"/>
            <a:chOff x="5289073" y="3779525"/>
            <a:chExt cx="2526542" cy="891706"/>
          </a:xfrm>
        </p:grpSpPr>
        <p:pic>
          <p:nvPicPr>
            <p:cNvPr id="1026" name="Picture 2" descr="Puppies climbing transparent image Dog images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1154" y="3779525"/>
              <a:ext cx="2496776" cy="891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Left Brace 28"/>
            <p:cNvSpPr/>
            <p:nvPr/>
          </p:nvSpPr>
          <p:spPr>
            <a:xfrm>
              <a:off x="5289073" y="4007644"/>
              <a:ext cx="57627" cy="456033"/>
            </a:xfrm>
            <a:prstGeom prst="leftBrace">
              <a:avLst>
                <a:gd name="adj1" fmla="val 103373"/>
                <a:gd name="adj2" fmla="val 49388"/>
              </a:avLst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Left Brace 33"/>
            <p:cNvSpPr/>
            <p:nvPr/>
          </p:nvSpPr>
          <p:spPr>
            <a:xfrm flipH="1">
              <a:off x="7763038" y="4007643"/>
              <a:ext cx="52577" cy="456033"/>
            </a:xfrm>
            <a:prstGeom prst="leftBrace">
              <a:avLst>
                <a:gd name="adj1" fmla="val 103373"/>
                <a:gd name="adj2" fmla="val 49388"/>
              </a:avLst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71962" y="5211066"/>
            <a:ext cx="3215968" cy="1070680"/>
            <a:chOff x="4943236" y="4728466"/>
            <a:chExt cx="3215968" cy="107068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2050" y="4728466"/>
              <a:ext cx="1903432" cy="107068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6683" y="5001334"/>
              <a:ext cx="896456" cy="59588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397" y="4857809"/>
              <a:ext cx="383227" cy="775338"/>
            </a:xfrm>
            <a:prstGeom prst="rect">
              <a:avLst/>
            </a:prstGeom>
          </p:spPr>
        </p:pic>
        <p:sp>
          <p:nvSpPr>
            <p:cNvPr id="35" name="Left Brace 34"/>
            <p:cNvSpPr/>
            <p:nvPr/>
          </p:nvSpPr>
          <p:spPr>
            <a:xfrm>
              <a:off x="4943236" y="4927179"/>
              <a:ext cx="57627" cy="693603"/>
            </a:xfrm>
            <a:prstGeom prst="leftBrace">
              <a:avLst>
                <a:gd name="adj1" fmla="val 103373"/>
                <a:gd name="adj2" fmla="val 49388"/>
              </a:avLst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Left Brace 35"/>
            <p:cNvSpPr/>
            <p:nvPr/>
          </p:nvSpPr>
          <p:spPr>
            <a:xfrm flipH="1">
              <a:off x="8095915" y="4918581"/>
              <a:ext cx="63289" cy="693603"/>
            </a:xfrm>
            <a:prstGeom prst="leftBrace">
              <a:avLst>
                <a:gd name="adj1" fmla="val 103373"/>
                <a:gd name="adj2" fmla="val 49388"/>
              </a:avLst>
            </a:prstGeom>
            <a:ln w="127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Isosceles Triangle 30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9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0" grpId="0"/>
      <p:bldP spid="28" grpId="0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8676669"/>
                  </p:ext>
                </p:extLst>
              </p:nvPr>
            </p:nvGraphicFramePr>
            <p:xfrm>
              <a:off x="1005566" y="3731807"/>
              <a:ext cx="3046350" cy="22250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507725">
                      <a:extLst>
                        <a:ext uri="{9D8B030D-6E8A-4147-A177-3AD203B41FA5}">
                          <a16:colId xmlns:a16="http://schemas.microsoft.com/office/drawing/2014/main" val="38887834"/>
                        </a:ext>
                      </a:extLst>
                    </a:gridCol>
                    <a:gridCol w="507725">
                      <a:extLst>
                        <a:ext uri="{9D8B030D-6E8A-4147-A177-3AD203B41FA5}">
                          <a16:colId xmlns:a16="http://schemas.microsoft.com/office/drawing/2014/main" val="1166528648"/>
                        </a:ext>
                      </a:extLst>
                    </a:gridCol>
                    <a:gridCol w="507725">
                      <a:extLst>
                        <a:ext uri="{9D8B030D-6E8A-4147-A177-3AD203B41FA5}">
                          <a16:colId xmlns:a16="http://schemas.microsoft.com/office/drawing/2014/main" val="3573745861"/>
                        </a:ext>
                      </a:extLst>
                    </a:gridCol>
                    <a:gridCol w="507725">
                      <a:extLst>
                        <a:ext uri="{9D8B030D-6E8A-4147-A177-3AD203B41FA5}">
                          <a16:colId xmlns:a16="http://schemas.microsoft.com/office/drawing/2014/main" val="1111035526"/>
                        </a:ext>
                      </a:extLst>
                    </a:gridCol>
                    <a:gridCol w="507725">
                      <a:extLst>
                        <a:ext uri="{9D8B030D-6E8A-4147-A177-3AD203B41FA5}">
                          <a16:colId xmlns:a16="http://schemas.microsoft.com/office/drawing/2014/main" val="2798566489"/>
                        </a:ext>
                      </a:extLst>
                    </a:gridCol>
                    <a:gridCol w="507725">
                      <a:extLst>
                        <a:ext uri="{9D8B030D-6E8A-4147-A177-3AD203B41FA5}">
                          <a16:colId xmlns:a16="http://schemas.microsoft.com/office/drawing/2014/main" val="381138514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ℚ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939684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1/1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1/3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141833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2/1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2/2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2/3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2/4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43369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3/1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12368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4/1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4/2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4/3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4/4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9565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61110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8676669"/>
                  </p:ext>
                </p:extLst>
              </p:nvPr>
            </p:nvGraphicFramePr>
            <p:xfrm>
              <a:off x="1005566" y="3731807"/>
              <a:ext cx="3046350" cy="22250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507725">
                      <a:extLst>
                        <a:ext uri="{9D8B030D-6E8A-4147-A177-3AD203B41FA5}">
                          <a16:colId xmlns:a16="http://schemas.microsoft.com/office/drawing/2014/main" val="38887834"/>
                        </a:ext>
                      </a:extLst>
                    </a:gridCol>
                    <a:gridCol w="507725">
                      <a:extLst>
                        <a:ext uri="{9D8B030D-6E8A-4147-A177-3AD203B41FA5}">
                          <a16:colId xmlns:a16="http://schemas.microsoft.com/office/drawing/2014/main" val="1166528648"/>
                        </a:ext>
                      </a:extLst>
                    </a:gridCol>
                    <a:gridCol w="507725">
                      <a:extLst>
                        <a:ext uri="{9D8B030D-6E8A-4147-A177-3AD203B41FA5}">
                          <a16:colId xmlns:a16="http://schemas.microsoft.com/office/drawing/2014/main" val="3573745861"/>
                        </a:ext>
                      </a:extLst>
                    </a:gridCol>
                    <a:gridCol w="507725">
                      <a:extLst>
                        <a:ext uri="{9D8B030D-6E8A-4147-A177-3AD203B41FA5}">
                          <a16:colId xmlns:a16="http://schemas.microsoft.com/office/drawing/2014/main" val="1111035526"/>
                        </a:ext>
                      </a:extLst>
                    </a:gridCol>
                    <a:gridCol w="507725">
                      <a:extLst>
                        <a:ext uri="{9D8B030D-6E8A-4147-A177-3AD203B41FA5}">
                          <a16:colId xmlns:a16="http://schemas.microsoft.com/office/drawing/2014/main" val="2798566489"/>
                        </a:ext>
                      </a:extLst>
                    </a:gridCol>
                    <a:gridCol w="507725">
                      <a:extLst>
                        <a:ext uri="{9D8B030D-6E8A-4147-A177-3AD203B41FA5}">
                          <a16:colId xmlns:a16="http://schemas.microsoft.com/office/drawing/2014/main" val="381138514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t="-8197" r="-497619" b="-5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939684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1/1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1/2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1/3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1/4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141833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2/1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2/2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2/3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2/4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243369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3/1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3/4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3123685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</a:t>
                          </a:r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4/1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4/2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4/3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4/4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589565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508197" r="-497619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98810" t="-508197" r="-298810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1611106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Countable Sets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4601" y="1131801"/>
                <a:ext cx="7455410" cy="2369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={1,2,3,…}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and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ℤ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={…,−2,−1,0,1,2,…}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Show</a:t>
                </a:r>
                <a:r>
                  <a:rPr lang="en-US" sz="20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sz="2000" dirty="0" smtClean="0"/>
                  <a:t>  have the same size </a:t>
                </a:r>
              </a:p>
              <a:p>
                <a:pPr>
                  <a:spcBef>
                    <a:spcPts val="1200"/>
                  </a:spcBef>
                </a:pPr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skw"/>
                            <m:ctrlP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Show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ℚ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000" dirty="0" smtClean="0"/>
                  <a:t> have the same size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01" y="1131801"/>
                <a:ext cx="7455410" cy="2369880"/>
              </a:xfrm>
              <a:prstGeom prst="rect">
                <a:avLst/>
              </a:prstGeom>
              <a:blipFill>
                <a:blip r:embed="rId4"/>
                <a:stretch>
                  <a:fillRect l="-1308" t="-2062" b="-17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8289227"/>
                  </p:ext>
                </p:extLst>
              </p:nvPr>
            </p:nvGraphicFramePr>
            <p:xfrm>
              <a:off x="6236996" y="1702863"/>
              <a:ext cx="982980" cy="27736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49580">
                      <a:extLst>
                        <a:ext uri="{9D8B030D-6E8A-4147-A177-3AD203B41FA5}">
                          <a16:colId xmlns:a16="http://schemas.microsoft.com/office/drawing/2014/main" val="3843652384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3089216751"/>
                        </a:ext>
                      </a:extLst>
                    </a:gridCol>
                  </a:tblGrid>
                  <a:tr h="31212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05524638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0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164458187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2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-1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409933935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3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209745991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4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-2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16707360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5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2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341548049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6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-3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426743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7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3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811960432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oMath>
                          </a14:m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oMath>
                          </a14:m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61599802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8289227"/>
                  </p:ext>
                </p:extLst>
              </p:nvPr>
            </p:nvGraphicFramePr>
            <p:xfrm>
              <a:off x="6236996" y="1702863"/>
              <a:ext cx="982980" cy="27736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49580">
                      <a:extLst>
                        <a:ext uri="{9D8B030D-6E8A-4147-A177-3AD203B41FA5}">
                          <a16:colId xmlns:a16="http://schemas.microsoft.com/office/drawing/2014/main" val="3843652384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3089216751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r="-120270" b="-73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84091" r="-1136" b="-730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5524638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0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16445818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2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-1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40993393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3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20974599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4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-2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1670736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5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2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341548049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6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-3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42674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7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3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81196043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5"/>
                          <a:stretch>
                            <a:fillRect t="-812000" r="-120270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84091" t="-812000" r="-1136" b="-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599802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034857" y="2042048"/>
                <a:ext cx="404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857" y="2042048"/>
                <a:ext cx="40427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988431" y="2042048"/>
                <a:ext cx="3770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431" y="2042048"/>
                <a:ext cx="37702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88599418"/>
                  </p:ext>
                </p:extLst>
              </p:nvPr>
            </p:nvGraphicFramePr>
            <p:xfrm>
              <a:off x="4733053" y="3457487"/>
              <a:ext cx="982980" cy="27736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49580">
                      <a:extLst>
                        <a:ext uri="{9D8B030D-6E8A-4147-A177-3AD203B41FA5}">
                          <a16:colId xmlns:a16="http://schemas.microsoft.com/office/drawing/2014/main" val="3843652384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3089216751"/>
                        </a:ext>
                      </a:extLst>
                    </a:gridCol>
                  </a:tblGrid>
                  <a:tr h="31212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05524638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1/1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164458187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2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2/1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409933935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3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1/2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209745991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4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3/1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16707360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5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3/2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341548049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6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2/3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426743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7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1/3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811960432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b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oMath>
                          </a14:m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oMath>
                          </a14:m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61599802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" name="Table 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88599418"/>
                  </p:ext>
                </p:extLst>
              </p:nvPr>
            </p:nvGraphicFramePr>
            <p:xfrm>
              <a:off x="4733053" y="3457487"/>
              <a:ext cx="982980" cy="27736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49580">
                      <a:extLst>
                        <a:ext uri="{9D8B030D-6E8A-4147-A177-3AD203B41FA5}">
                          <a16:colId xmlns:a16="http://schemas.microsoft.com/office/drawing/2014/main" val="3843652384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3089216751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r="-120270" b="-73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84091" r="-1136" b="-7309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5524638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1/1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16445818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2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2/1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40993393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3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1/2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20974599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4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3/1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1670736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5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3/2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341548049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6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2/3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426743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7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1/3</a:t>
                          </a:r>
                          <a:endParaRPr lang="en-US" sz="1400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81196043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8"/>
                          <a:stretch>
                            <a:fillRect t="-812000" r="-120270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8"/>
                          <a:stretch>
                            <a:fillRect l="-84091" t="-812000" r="-1136" b="-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599802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8" name="Rounded Rectangle 17"/>
          <p:cNvSpPr/>
          <p:nvPr/>
        </p:nvSpPr>
        <p:spPr>
          <a:xfrm>
            <a:off x="1549400" y="4152900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/>
          <p:cNvSpPr/>
          <p:nvPr/>
        </p:nvSpPr>
        <p:spPr>
          <a:xfrm>
            <a:off x="1549400" y="4528913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1549400" y="4911276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2070363" y="4152900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2070363" y="4911276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2578363" y="4152900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2578363" y="4528913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974850" y="4657518"/>
            <a:ext cx="92075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1974850" y="5041693"/>
            <a:ext cx="92075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2489463" y="5041693"/>
            <a:ext cx="92075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2790179" y="4792437"/>
            <a:ext cx="909" cy="115664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2790179" y="4411797"/>
            <a:ext cx="909" cy="115664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2285617" y="4411797"/>
            <a:ext cx="909" cy="115664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1549400" y="5284356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1974850" y="5414773"/>
            <a:ext cx="92075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489463" y="5414773"/>
            <a:ext cx="92075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3298179" y="5165517"/>
            <a:ext cx="909" cy="115664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/>
          <p:cNvSpPr/>
          <p:nvPr/>
        </p:nvSpPr>
        <p:spPr>
          <a:xfrm>
            <a:off x="2580952" y="5284356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3000052" y="5414773"/>
            <a:ext cx="92075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>
              <a:xfrm>
                <a:off x="4544540" y="3894017"/>
                <a:ext cx="404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540" y="3894017"/>
                <a:ext cx="40427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5564771" y="3894017"/>
                <a:ext cx="5452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771" y="3894017"/>
                <a:ext cx="545277" cy="369332"/>
              </a:xfrm>
              <a:prstGeom prst="rect">
                <a:avLst/>
              </a:prstGeom>
              <a:blipFill>
                <a:blip r:embed="rId10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156685" y="4844327"/>
                <a:ext cx="4698885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Defn: 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 set is </a:t>
                </a:r>
                <a:r>
                  <a:rPr lang="en-US" sz="2400" u="sng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countable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if it is finite or it has the same size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Both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400" dirty="0" smtClean="0"/>
                  <a:t> are countable.</a:t>
                </a:r>
                <a:endParaRPr lang="en-US" sz="2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685" y="4844327"/>
                <a:ext cx="4698885" cy="1354217"/>
              </a:xfrm>
              <a:prstGeom prst="rect">
                <a:avLst/>
              </a:prstGeom>
              <a:blipFill>
                <a:blip r:embed="rId11"/>
                <a:stretch>
                  <a:fillRect l="-2075" t="-3604" r="-1686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347572" y="2060902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853748" y="2060902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6347572" y="2350810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853748" y="2350810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6347572" y="2637443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853748" y="2637443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6347572" y="2947275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853748" y="2947275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6347572" y="3257107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6853748" y="3257107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6347572" y="3572974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6853748" y="3572974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347572" y="3865379"/>
            <a:ext cx="216305" cy="611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853748" y="3865379"/>
            <a:ext cx="216305" cy="611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ounded Rectangle 73"/>
          <p:cNvSpPr/>
          <p:nvPr/>
        </p:nvSpPr>
        <p:spPr>
          <a:xfrm>
            <a:off x="3068423" y="4911276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4859461" y="3846788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5273730" y="3848084"/>
            <a:ext cx="393231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859461" y="4136696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5273730" y="4137992"/>
            <a:ext cx="393231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859461" y="4423329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5273730" y="4424625"/>
            <a:ext cx="393231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859461" y="4733161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5273730" y="4734457"/>
            <a:ext cx="393231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4859461" y="5042993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5273730" y="5044289"/>
            <a:ext cx="393231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>
            <a:off x="4859461" y="5358860"/>
            <a:ext cx="216305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5273730" y="5360156"/>
            <a:ext cx="393231" cy="263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4859461" y="5651265"/>
            <a:ext cx="216305" cy="611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/>
          <p:cNvSpPr/>
          <p:nvPr/>
        </p:nvSpPr>
        <p:spPr>
          <a:xfrm>
            <a:off x="5273730" y="5652561"/>
            <a:ext cx="393231" cy="611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ill Rect 4/4"/>
          <p:cNvSpPr/>
          <p:nvPr/>
        </p:nvSpPr>
        <p:spPr>
          <a:xfrm>
            <a:off x="3086363" y="5281423"/>
            <a:ext cx="425450" cy="266700"/>
          </a:xfrm>
          <a:prstGeom prst="roundRect">
            <a:avLst/>
          </a:prstGeom>
          <a:solidFill>
            <a:srgbClr val="000000">
              <a:alpha val="67059"/>
            </a:srgbClr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 4/4"/>
          <p:cNvSpPr/>
          <p:nvPr/>
        </p:nvSpPr>
        <p:spPr>
          <a:xfrm>
            <a:off x="3086363" y="5284356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ill Rect 3/3"/>
          <p:cNvSpPr/>
          <p:nvPr/>
        </p:nvSpPr>
        <p:spPr>
          <a:xfrm>
            <a:off x="2578363" y="4910497"/>
            <a:ext cx="425450" cy="266700"/>
          </a:xfrm>
          <a:prstGeom prst="roundRect">
            <a:avLst/>
          </a:prstGeom>
          <a:solidFill>
            <a:srgbClr val="000000">
              <a:alpha val="67059"/>
            </a:srgbClr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 3/3"/>
          <p:cNvSpPr/>
          <p:nvPr/>
        </p:nvSpPr>
        <p:spPr>
          <a:xfrm>
            <a:off x="2578363" y="4911276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ill Rect 4/2"/>
          <p:cNvSpPr/>
          <p:nvPr/>
        </p:nvSpPr>
        <p:spPr>
          <a:xfrm>
            <a:off x="2070363" y="5281423"/>
            <a:ext cx="425450" cy="266700"/>
          </a:xfrm>
          <a:prstGeom prst="roundRect">
            <a:avLst/>
          </a:prstGeom>
          <a:solidFill>
            <a:srgbClr val="000000">
              <a:alpha val="67059"/>
            </a:srgbClr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 4/2"/>
          <p:cNvSpPr/>
          <p:nvPr/>
        </p:nvSpPr>
        <p:spPr>
          <a:xfrm>
            <a:off x="2070363" y="5284356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ill Rect 2/2"/>
          <p:cNvSpPr/>
          <p:nvPr/>
        </p:nvSpPr>
        <p:spPr>
          <a:xfrm>
            <a:off x="2070363" y="4527189"/>
            <a:ext cx="425450" cy="266700"/>
          </a:xfrm>
          <a:prstGeom prst="roundRect">
            <a:avLst/>
          </a:prstGeom>
          <a:solidFill>
            <a:srgbClr val="000000">
              <a:alpha val="67059"/>
            </a:srgbClr>
          </a:solidFill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 2/2"/>
          <p:cNvSpPr/>
          <p:nvPr/>
        </p:nvSpPr>
        <p:spPr>
          <a:xfrm>
            <a:off x="2070363" y="4528913"/>
            <a:ext cx="425450" cy="266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Isosceles Triangle 71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34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9" grpId="0"/>
      <p:bldP spid="14" grpId="0"/>
      <p:bldP spid="18" grpId="0" animBg="1"/>
      <p:bldP spid="32" grpId="0" animBg="1"/>
      <p:bldP spid="33" grpId="0" animBg="1"/>
      <p:bldP spid="38" grpId="0" animBg="1"/>
      <p:bldP spid="40" grpId="0" animBg="1"/>
      <p:bldP spid="42" grpId="0" animBg="1"/>
      <p:bldP spid="43" grpId="0" animBg="1"/>
      <p:bldP spid="55" grpId="0" animBg="1"/>
      <p:bldP spid="63" grpId="0" animBg="1"/>
      <p:bldP spid="65" grpId="0"/>
      <p:bldP spid="66" grpId="0"/>
      <p:bldP spid="67" grpId="0" uiExpand="1" build="allAtOnce"/>
      <p:bldP spid="3" grpId="0" animBg="1"/>
      <p:bldP spid="36" grpId="0" animBg="1"/>
      <p:bldP spid="41" grpId="0" animBg="1"/>
      <p:bldP spid="45" grpId="0" animBg="1"/>
      <p:bldP spid="49" grpId="0" animBg="1"/>
      <p:bldP spid="50" grpId="0" animBg="1"/>
      <p:bldP spid="51" grpId="0" animBg="1"/>
      <p:bldP spid="52" grpId="0" animBg="1"/>
      <p:bldP spid="61" grpId="0" animBg="1"/>
      <p:bldP spid="62" grpId="0" animBg="1"/>
      <p:bldP spid="68" grpId="0" animBg="1"/>
      <p:bldP spid="69" grpId="0" animBg="1"/>
      <p:bldP spid="70" grpId="0" animBg="1"/>
      <p:bldP spid="71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94" grpId="0" animBg="1"/>
      <p:bldP spid="57" grpId="0" animBg="1"/>
      <p:bldP spid="90" grpId="0" animBg="1"/>
      <p:bldP spid="44" grpId="0" animBg="1"/>
      <p:bldP spid="93" grpId="0" animBg="1"/>
      <p:bldP spid="56" grpId="0" animBg="1"/>
      <p:bldP spid="89" grpId="0" animBg="1"/>
      <p:bldP spid="39" grpId="0" animBg="1"/>
      <p:bldP spid="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Uncountable – Diagonalization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" y="1307040"/>
                <a:ext cx="8821274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all real numbers (expressible by infinite decimal expansion)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Theorem: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is uncountable</a:t>
                </a:r>
              </a:p>
              <a:p>
                <a:r>
                  <a:rPr lang="en-US" sz="2000" dirty="0" smtClean="0"/>
                  <a:t>Proof by contradiction via diagonalization:   Assume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dirty="0" smtClean="0"/>
                  <a:t>countable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So there is a 1-1 correspondence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" y="1307040"/>
                <a:ext cx="8821274" cy="1754326"/>
              </a:xfrm>
              <a:prstGeom prst="rect">
                <a:avLst/>
              </a:prstGeom>
              <a:blipFill>
                <a:blip r:embed="rId3"/>
                <a:stretch>
                  <a:fillRect l="-1037" t="-2778"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619627"/>
                  </p:ext>
                </p:extLst>
              </p:nvPr>
            </p:nvGraphicFramePr>
            <p:xfrm>
              <a:off x="1716721" y="3184354"/>
              <a:ext cx="2309014" cy="33223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49580">
                      <a:extLst>
                        <a:ext uri="{9D8B030D-6E8A-4147-A177-3AD203B41FA5}">
                          <a16:colId xmlns:a16="http://schemas.microsoft.com/office/drawing/2014/main" val="3843652384"/>
                        </a:ext>
                      </a:extLst>
                    </a:gridCol>
                    <a:gridCol w="1859434">
                      <a:extLst>
                        <a:ext uri="{9D8B030D-6E8A-4147-A177-3AD203B41FA5}">
                          <a16:colId xmlns:a16="http://schemas.microsoft.com/office/drawing/2014/main" val="3089216751"/>
                        </a:ext>
                      </a:extLst>
                    </a:gridCol>
                  </a:tblGrid>
                  <a:tr h="312123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05524638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1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2.718281828…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164458187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2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3.141592653…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409933935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3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0.000000000…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209745991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4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1.414213562…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16707360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5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0.142857242…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341548049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6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0.207879576…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426743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7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1.234567890…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811960432"/>
                      </a:ext>
                    </a:extLst>
                  </a:tr>
                  <a:tr h="2867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ea typeface="+mn-ea"/>
                              <a:cs typeface="Courier New" panose="02070309020205020404" pitchFamily="49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kern="120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Courier New" panose="02070309020205020404" pitchFamily="49" charset="0"/>
                                </a:rPr>
                                <m:t>⋮</m:t>
                              </m:r>
                            </m:oMath>
                          </a14:m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61599802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619627"/>
                  </p:ext>
                </p:extLst>
              </p:nvPr>
            </p:nvGraphicFramePr>
            <p:xfrm>
              <a:off x="1716721" y="3184354"/>
              <a:ext cx="2309014" cy="33223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49580">
                      <a:extLst>
                        <a:ext uri="{9D8B030D-6E8A-4147-A177-3AD203B41FA5}">
                          <a16:colId xmlns:a16="http://schemas.microsoft.com/office/drawing/2014/main" val="3843652384"/>
                        </a:ext>
                      </a:extLst>
                    </a:gridCol>
                    <a:gridCol w="1859434">
                      <a:extLst>
                        <a:ext uri="{9D8B030D-6E8A-4147-A177-3AD203B41FA5}">
                          <a16:colId xmlns:a16="http://schemas.microsoft.com/office/drawing/2014/main" val="3089216751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r="-414865" b="-74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4183" r="-327" b="-74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552463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1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2.718281828…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16445818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2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3.141592653…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40993393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3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0.000000000…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20974599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4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1.414213562…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1670736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5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0.142857242…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34154804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6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0.207879576…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42674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Courier New" panose="02070309020205020404" pitchFamily="49" charset="0"/>
                              <a:ea typeface="+mn-ea"/>
                              <a:cs typeface="Courier New" panose="02070309020205020404" pitchFamily="49" charset="0"/>
                            </a:rPr>
                            <a:t>7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Courier New" panose="02070309020205020404" pitchFamily="49" charset="0"/>
                            <a:ea typeface="+mn-ea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>
                              <a:latin typeface="Courier New" panose="02070309020205020404" pitchFamily="49" charset="0"/>
                              <a:cs typeface="Courier New" panose="02070309020205020404" pitchFamily="49" charset="0"/>
                            </a:rPr>
                            <a:t>1.234567890…</a:t>
                          </a:r>
                          <a:endParaRPr lang="en-US" dirty="0">
                            <a:latin typeface="Courier New" panose="02070309020205020404" pitchFamily="49" charset="0"/>
                            <a:cs typeface="Courier New" panose="02070309020205020404" pitchFamily="49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81196043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t="-810000" r="-414865" b="-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4"/>
                          <a:stretch>
                            <a:fillRect l="-24183" t="-810000" r="-327" b="-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599802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536616" y="3244334"/>
                <a:ext cx="6338709" cy="3139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Demonstrate a number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000" dirty="0" smtClean="0"/>
                  <a:t> that is missing from the list.</a:t>
                </a:r>
              </a:p>
              <a:p>
                <a:endParaRPr lang="en-US" sz="3200" b="0" dirty="0" smtClean="0"/>
              </a:p>
              <a:p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3200" b="0" i="0" dirty="0" smtClean="0">
                    <a:latin typeface="+mj-lt"/>
                  </a:rPr>
                  <a:t> </a:t>
                </a:r>
                <a:r>
                  <a:rPr lang="en-US" sz="3200" b="0" i="0" dirty="0" smtClean="0">
                    <a:latin typeface="Courier New" panose="02070309020205020404" pitchFamily="49" charset="0"/>
                    <a:cs typeface="Courier New" panose="02070309020205020404" pitchFamily="49" charset="0"/>
                  </a:rPr>
                  <a:t>0.8516182…</a:t>
                </a:r>
                <a:endParaRPr lang="en-US" sz="3200" dirty="0" smtClean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endParaRPr lang="en-US" sz="2400" dirty="0" smtClean="0"/>
              </a:p>
              <a:p>
                <a:r>
                  <a:rPr lang="en-US" sz="2000" dirty="0" smtClean="0"/>
                  <a:t>differs from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baseline="30000" dirty="0" err="1" smtClean="0"/>
                  <a:t>th</a:t>
                </a:r>
                <a:r>
                  <a:rPr lang="en-US" sz="2000" dirty="0" smtClean="0"/>
                  <a:t>  number in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baseline="30000" dirty="0" err="1" smtClean="0"/>
                  <a:t>th</a:t>
                </a:r>
                <a:r>
                  <a:rPr lang="en-US" sz="2000" dirty="0" smtClean="0"/>
                  <a:t> digit </a:t>
                </a:r>
                <a:br>
                  <a:rPr lang="en-US" sz="2000" dirty="0" smtClean="0"/>
                </a:br>
                <a:r>
                  <a:rPr lang="en-US" sz="2000" dirty="0" smtClean="0"/>
                  <a:t>so cannot be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baseline="30000" dirty="0" err="1"/>
                  <a:t>th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number for any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/>
                  <a:t>.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Hence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/>
                  <a:t> is not paired with any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000" dirty="0" smtClean="0"/>
                  <a:t>  It is missing from the list.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Therefore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/>
                  <a:t> is not a 1-1 correspondence.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6616" y="3244334"/>
                <a:ext cx="6338709" cy="3139321"/>
              </a:xfrm>
              <a:prstGeom prst="rect">
                <a:avLst/>
              </a:prstGeom>
              <a:blipFill>
                <a:blip r:embed="rId5"/>
                <a:stretch>
                  <a:fillRect l="-962" t="-971" b="-2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7"/>
          <p:cNvSpPr/>
          <p:nvPr/>
        </p:nvSpPr>
        <p:spPr>
          <a:xfrm>
            <a:off x="2535543" y="3586123"/>
            <a:ext cx="1295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4"/>
          <p:cNvSpPr/>
          <p:nvPr/>
        </p:nvSpPr>
        <p:spPr>
          <a:xfrm>
            <a:off x="2672506" y="3941724"/>
            <a:ext cx="1135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0"/>
          <p:cNvSpPr/>
          <p:nvPr/>
        </p:nvSpPr>
        <p:spPr>
          <a:xfrm>
            <a:off x="2819236" y="4303913"/>
            <a:ext cx="1135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2"/>
          <p:cNvSpPr/>
          <p:nvPr/>
        </p:nvSpPr>
        <p:spPr>
          <a:xfrm>
            <a:off x="2951724" y="4675110"/>
            <a:ext cx="1135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5"/>
          <p:cNvSpPr/>
          <p:nvPr/>
        </p:nvSpPr>
        <p:spPr>
          <a:xfrm>
            <a:off x="3085582" y="5039533"/>
            <a:ext cx="1135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9"/>
          <p:cNvSpPr/>
          <p:nvPr/>
        </p:nvSpPr>
        <p:spPr>
          <a:xfrm>
            <a:off x="3219440" y="5399194"/>
            <a:ext cx="1135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8"/>
          <p:cNvSpPr/>
          <p:nvPr/>
        </p:nvSpPr>
        <p:spPr>
          <a:xfrm>
            <a:off x="3356250" y="5773103"/>
            <a:ext cx="1135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7"/>
          <p:cNvSpPr/>
          <p:nvPr/>
        </p:nvSpPr>
        <p:spPr>
          <a:xfrm rot="18720957">
            <a:off x="6937156" y="3809867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≠7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7" name="4"/>
          <p:cNvSpPr/>
          <p:nvPr/>
        </p:nvSpPr>
        <p:spPr>
          <a:xfrm rot="18720957">
            <a:off x="7146056" y="3780691"/>
            <a:ext cx="5097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≠4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8" name="0"/>
          <p:cNvSpPr/>
          <p:nvPr/>
        </p:nvSpPr>
        <p:spPr>
          <a:xfrm rot="18720957">
            <a:off x="7407807" y="3790740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≠0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9" name="2"/>
          <p:cNvSpPr/>
          <p:nvPr/>
        </p:nvSpPr>
        <p:spPr>
          <a:xfrm rot="18720957">
            <a:off x="7662260" y="3806623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≠2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0" name="5"/>
          <p:cNvSpPr/>
          <p:nvPr/>
        </p:nvSpPr>
        <p:spPr>
          <a:xfrm rot="18720957">
            <a:off x="7893819" y="3822505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≠5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9"/>
          <p:cNvSpPr/>
          <p:nvPr/>
        </p:nvSpPr>
        <p:spPr>
          <a:xfrm rot="18720957">
            <a:off x="8154509" y="3822503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≠9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2" name="8"/>
          <p:cNvSpPr/>
          <p:nvPr/>
        </p:nvSpPr>
        <p:spPr>
          <a:xfrm rot="18720957">
            <a:off x="8404417" y="3822503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≠8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29512" y="3621604"/>
            <a:ext cx="1709807" cy="32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29512" y="3961845"/>
            <a:ext cx="1709807" cy="32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29512" y="4311056"/>
            <a:ext cx="1709807" cy="32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229512" y="4683589"/>
            <a:ext cx="1709807" cy="32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229512" y="5056122"/>
            <a:ext cx="1709807" cy="32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29512" y="5408865"/>
            <a:ext cx="1709807" cy="32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229512" y="5795844"/>
            <a:ext cx="1709807" cy="32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29512" y="6151259"/>
            <a:ext cx="1709807" cy="323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6924676" y="3768725"/>
            <a:ext cx="425450" cy="771525"/>
          </a:xfrm>
          <a:custGeom>
            <a:avLst/>
            <a:gdLst>
              <a:gd name="connsiteX0" fmla="*/ 57150 w 384175"/>
              <a:gd name="connsiteY0" fmla="*/ 768350 h 771525"/>
              <a:gd name="connsiteX1" fmla="*/ 260350 w 384175"/>
              <a:gd name="connsiteY1" fmla="*/ 771525 h 771525"/>
              <a:gd name="connsiteX2" fmla="*/ 263525 w 384175"/>
              <a:gd name="connsiteY2" fmla="*/ 352425 h 771525"/>
              <a:gd name="connsiteX3" fmla="*/ 384175 w 384175"/>
              <a:gd name="connsiteY3" fmla="*/ 120650 h 771525"/>
              <a:gd name="connsiteX4" fmla="*/ 215900 w 384175"/>
              <a:gd name="connsiteY4" fmla="*/ 0 h 771525"/>
              <a:gd name="connsiteX5" fmla="*/ 31750 w 384175"/>
              <a:gd name="connsiteY5" fmla="*/ 285750 h 771525"/>
              <a:gd name="connsiteX6" fmla="*/ 0 w 384175"/>
              <a:gd name="connsiteY6" fmla="*/ 657225 h 771525"/>
              <a:gd name="connsiteX7" fmla="*/ 57150 w 384175"/>
              <a:gd name="connsiteY7" fmla="*/ 768350 h 771525"/>
              <a:gd name="connsiteX0" fmla="*/ 57150 w 425450"/>
              <a:gd name="connsiteY0" fmla="*/ 768350 h 771525"/>
              <a:gd name="connsiteX1" fmla="*/ 260350 w 425450"/>
              <a:gd name="connsiteY1" fmla="*/ 771525 h 771525"/>
              <a:gd name="connsiteX2" fmla="*/ 263525 w 425450"/>
              <a:gd name="connsiteY2" fmla="*/ 352425 h 771525"/>
              <a:gd name="connsiteX3" fmla="*/ 425450 w 425450"/>
              <a:gd name="connsiteY3" fmla="*/ 76200 h 771525"/>
              <a:gd name="connsiteX4" fmla="*/ 215900 w 425450"/>
              <a:gd name="connsiteY4" fmla="*/ 0 h 771525"/>
              <a:gd name="connsiteX5" fmla="*/ 31750 w 425450"/>
              <a:gd name="connsiteY5" fmla="*/ 285750 h 771525"/>
              <a:gd name="connsiteX6" fmla="*/ 0 w 425450"/>
              <a:gd name="connsiteY6" fmla="*/ 657225 h 771525"/>
              <a:gd name="connsiteX7" fmla="*/ 57150 w 425450"/>
              <a:gd name="connsiteY7" fmla="*/ 768350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450" h="771525">
                <a:moveTo>
                  <a:pt x="57150" y="768350"/>
                </a:moveTo>
                <a:lnTo>
                  <a:pt x="260350" y="771525"/>
                </a:lnTo>
                <a:cubicBezTo>
                  <a:pt x="261408" y="631825"/>
                  <a:pt x="262467" y="492125"/>
                  <a:pt x="263525" y="352425"/>
                </a:cubicBezTo>
                <a:lnTo>
                  <a:pt x="425450" y="76200"/>
                </a:lnTo>
                <a:lnTo>
                  <a:pt x="215900" y="0"/>
                </a:lnTo>
                <a:lnTo>
                  <a:pt x="31750" y="285750"/>
                </a:lnTo>
                <a:lnTo>
                  <a:pt x="0" y="657225"/>
                </a:lnTo>
                <a:lnTo>
                  <a:pt x="57150" y="7683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7159911" y="3768725"/>
            <a:ext cx="425450" cy="771525"/>
          </a:xfrm>
          <a:custGeom>
            <a:avLst/>
            <a:gdLst>
              <a:gd name="connsiteX0" fmla="*/ 57150 w 384175"/>
              <a:gd name="connsiteY0" fmla="*/ 768350 h 771525"/>
              <a:gd name="connsiteX1" fmla="*/ 260350 w 384175"/>
              <a:gd name="connsiteY1" fmla="*/ 771525 h 771525"/>
              <a:gd name="connsiteX2" fmla="*/ 263525 w 384175"/>
              <a:gd name="connsiteY2" fmla="*/ 352425 h 771525"/>
              <a:gd name="connsiteX3" fmla="*/ 384175 w 384175"/>
              <a:gd name="connsiteY3" fmla="*/ 120650 h 771525"/>
              <a:gd name="connsiteX4" fmla="*/ 215900 w 384175"/>
              <a:gd name="connsiteY4" fmla="*/ 0 h 771525"/>
              <a:gd name="connsiteX5" fmla="*/ 31750 w 384175"/>
              <a:gd name="connsiteY5" fmla="*/ 285750 h 771525"/>
              <a:gd name="connsiteX6" fmla="*/ 0 w 384175"/>
              <a:gd name="connsiteY6" fmla="*/ 657225 h 771525"/>
              <a:gd name="connsiteX7" fmla="*/ 57150 w 384175"/>
              <a:gd name="connsiteY7" fmla="*/ 768350 h 771525"/>
              <a:gd name="connsiteX0" fmla="*/ 57150 w 425450"/>
              <a:gd name="connsiteY0" fmla="*/ 768350 h 771525"/>
              <a:gd name="connsiteX1" fmla="*/ 260350 w 425450"/>
              <a:gd name="connsiteY1" fmla="*/ 771525 h 771525"/>
              <a:gd name="connsiteX2" fmla="*/ 263525 w 425450"/>
              <a:gd name="connsiteY2" fmla="*/ 352425 h 771525"/>
              <a:gd name="connsiteX3" fmla="*/ 425450 w 425450"/>
              <a:gd name="connsiteY3" fmla="*/ 76200 h 771525"/>
              <a:gd name="connsiteX4" fmla="*/ 215900 w 425450"/>
              <a:gd name="connsiteY4" fmla="*/ 0 h 771525"/>
              <a:gd name="connsiteX5" fmla="*/ 31750 w 425450"/>
              <a:gd name="connsiteY5" fmla="*/ 285750 h 771525"/>
              <a:gd name="connsiteX6" fmla="*/ 0 w 425450"/>
              <a:gd name="connsiteY6" fmla="*/ 657225 h 771525"/>
              <a:gd name="connsiteX7" fmla="*/ 57150 w 425450"/>
              <a:gd name="connsiteY7" fmla="*/ 768350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450" h="771525">
                <a:moveTo>
                  <a:pt x="57150" y="768350"/>
                </a:moveTo>
                <a:lnTo>
                  <a:pt x="260350" y="771525"/>
                </a:lnTo>
                <a:cubicBezTo>
                  <a:pt x="261408" y="631825"/>
                  <a:pt x="262467" y="492125"/>
                  <a:pt x="263525" y="352425"/>
                </a:cubicBezTo>
                <a:lnTo>
                  <a:pt x="425450" y="76200"/>
                </a:lnTo>
                <a:lnTo>
                  <a:pt x="215900" y="0"/>
                </a:lnTo>
                <a:lnTo>
                  <a:pt x="31750" y="285750"/>
                </a:lnTo>
                <a:lnTo>
                  <a:pt x="0" y="657225"/>
                </a:lnTo>
                <a:lnTo>
                  <a:pt x="57150" y="7683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7402198" y="3768725"/>
            <a:ext cx="425450" cy="771525"/>
          </a:xfrm>
          <a:custGeom>
            <a:avLst/>
            <a:gdLst>
              <a:gd name="connsiteX0" fmla="*/ 57150 w 384175"/>
              <a:gd name="connsiteY0" fmla="*/ 768350 h 771525"/>
              <a:gd name="connsiteX1" fmla="*/ 260350 w 384175"/>
              <a:gd name="connsiteY1" fmla="*/ 771525 h 771525"/>
              <a:gd name="connsiteX2" fmla="*/ 263525 w 384175"/>
              <a:gd name="connsiteY2" fmla="*/ 352425 h 771525"/>
              <a:gd name="connsiteX3" fmla="*/ 384175 w 384175"/>
              <a:gd name="connsiteY3" fmla="*/ 120650 h 771525"/>
              <a:gd name="connsiteX4" fmla="*/ 215900 w 384175"/>
              <a:gd name="connsiteY4" fmla="*/ 0 h 771525"/>
              <a:gd name="connsiteX5" fmla="*/ 31750 w 384175"/>
              <a:gd name="connsiteY5" fmla="*/ 285750 h 771525"/>
              <a:gd name="connsiteX6" fmla="*/ 0 w 384175"/>
              <a:gd name="connsiteY6" fmla="*/ 657225 h 771525"/>
              <a:gd name="connsiteX7" fmla="*/ 57150 w 384175"/>
              <a:gd name="connsiteY7" fmla="*/ 768350 h 771525"/>
              <a:gd name="connsiteX0" fmla="*/ 57150 w 425450"/>
              <a:gd name="connsiteY0" fmla="*/ 768350 h 771525"/>
              <a:gd name="connsiteX1" fmla="*/ 260350 w 425450"/>
              <a:gd name="connsiteY1" fmla="*/ 771525 h 771525"/>
              <a:gd name="connsiteX2" fmla="*/ 263525 w 425450"/>
              <a:gd name="connsiteY2" fmla="*/ 352425 h 771525"/>
              <a:gd name="connsiteX3" fmla="*/ 425450 w 425450"/>
              <a:gd name="connsiteY3" fmla="*/ 76200 h 771525"/>
              <a:gd name="connsiteX4" fmla="*/ 215900 w 425450"/>
              <a:gd name="connsiteY4" fmla="*/ 0 h 771525"/>
              <a:gd name="connsiteX5" fmla="*/ 31750 w 425450"/>
              <a:gd name="connsiteY5" fmla="*/ 285750 h 771525"/>
              <a:gd name="connsiteX6" fmla="*/ 0 w 425450"/>
              <a:gd name="connsiteY6" fmla="*/ 657225 h 771525"/>
              <a:gd name="connsiteX7" fmla="*/ 57150 w 425450"/>
              <a:gd name="connsiteY7" fmla="*/ 768350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450" h="771525">
                <a:moveTo>
                  <a:pt x="57150" y="768350"/>
                </a:moveTo>
                <a:lnTo>
                  <a:pt x="260350" y="771525"/>
                </a:lnTo>
                <a:cubicBezTo>
                  <a:pt x="261408" y="631825"/>
                  <a:pt x="262467" y="492125"/>
                  <a:pt x="263525" y="352425"/>
                </a:cubicBezTo>
                <a:lnTo>
                  <a:pt x="425450" y="76200"/>
                </a:lnTo>
                <a:lnTo>
                  <a:pt x="215900" y="0"/>
                </a:lnTo>
                <a:lnTo>
                  <a:pt x="31750" y="285750"/>
                </a:lnTo>
                <a:lnTo>
                  <a:pt x="0" y="657225"/>
                </a:lnTo>
                <a:lnTo>
                  <a:pt x="57150" y="7683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7652106" y="3768725"/>
            <a:ext cx="425450" cy="771525"/>
          </a:xfrm>
          <a:custGeom>
            <a:avLst/>
            <a:gdLst>
              <a:gd name="connsiteX0" fmla="*/ 57150 w 384175"/>
              <a:gd name="connsiteY0" fmla="*/ 768350 h 771525"/>
              <a:gd name="connsiteX1" fmla="*/ 260350 w 384175"/>
              <a:gd name="connsiteY1" fmla="*/ 771525 h 771525"/>
              <a:gd name="connsiteX2" fmla="*/ 263525 w 384175"/>
              <a:gd name="connsiteY2" fmla="*/ 352425 h 771525"/>
              <a:gd name="connsiteX3" fmla="*/ 384175 w 384175"/>
              <a:gd name="connsiteY3" fmla="*/ 120650 h 771525"/>
              <a:gd name="connsiteX4" fmla="*/ 215900 w 384175"/>
              <a:gd name="connsiteY4" fmla="*/ 0 h 771525"/>
              <a:gd name="connsiteX5" fmla="*/ 31750 w 384175"/>
              <a:gd name="connsiteY5" fmla="*/ 285750 h 771525"/>
              <a:gd name="connsiteX6" fmla="*/ 0 w 384175"/>
              <a:gd name="connsiteY6" fmla="*/ 657225 h 771525"/>
              <a:gd name="connsiteX7" fmla="*/ 57150 w 384175"/>
              <a:gd name="connsiteY7" fmla="*/ 768350 h 771525"/>
              <a:gd name="connsiteX0" fmla="*/ 57150 w 425450"/>
              <a:gd name="connsiteY0" fmla="*/ 768350 h 771525"/>
              <a:gd name="connsiteX1" fmla="*/ 260350 w 425450"/>
              <a:gd name="connsiteY1" fmla="*/ 771525 h 771525"/>
              <a:gd name="connsiteX2" fmla="*/ 263525 w 425450"/>
              <a:gd name="connsiteY2" fmla="*/ 352425 h 771525"/>
              <a:gd name="connsiteX3" fmla="*/ 425450 w 425450"/>
              <a:gd name="connsiteY3" fmla="*/ 76200 h 771525"/>
              <a:gd name="connsiteX4" fmla="*/ 215900 w 425450"/>
              <a:gd name="connsiteY4" fmla="*/ 0 h 771525"/>
              <a:gd name="connsiteX5" fmla="*/ 31750 w 425450"/>
              <a:gd name="connsiteY5" fmla="*/ 285750 h 771525"/>
              <a:gd name="connsiteX6" fmla="*/ 0 w 425450"/>
              <a:gd name="connsiteY6" fmla="*/ 657225 h 771525"/>
              <a:gd name="connsiteX7" fmla="*/ 57150 w 425450"/>
              <a:gd name="connsiteY7" fmla="*/ 768350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450" h="771525">
                <a:moveTo>
                  <a:pt x="57150" y="768350"/>
                </a:moveTo>
                <a:lnTo>
                  <a:pt x="260350" y="771525"/>
                </a:lnTo>
                <a:cubicBezTo>
                  <a:pt x="261408" y="631825"/>
                  <a:pt x="262467" y="492125"/>
                  <a:pt x="263525" y="352425"/>
                </a:cubicBezTo>
                <a:lnTo>
                  <a:pt x="425450" y="76200"/>
                </a:lnTo>
                <a:lnTo>
                  <a:pt x="215900" y="0"/>
                </a:lnTo>
                <a:lnTo>
                  <a:pt x="31750" y="285750"/>
                </a:lnTo>
                <a:lnTo>
                  <a:pt x="0" y="657225"/>
                </a:lnTo>
                <a:lnTo>
                  <a:pt x="57150" y="7683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7905506" y="3768725"/>
            <a:ext cx="425450" cy="771525"/>
          </a:xfrm>
          <a:custGeom>
            <a:avLst/>
            <a:gdLst>
              <a:gd name="connsiteX0" fmla="*/ 57150 w 384175"/>
              <a:gd name="connsiteY0" fmla="*/ 768350 h 771525"/>
              <a:gd name="connsiteX1" fmla="*/ 260350 w 384175"/>
              <a:gd name="connsiteY1" fmla="*/ 771525 h 771525"/>
              <a:gd name="connsiteX2" fmla="*/ 263525 w 384175"/>
              <a:gd name="connsiteY2" fmla="*/ 352425 h 771525"/>
              <a:gd name="connsiteX3" fmla="*/ 384175 w 384175"/>
              <a:gd name="connsiteY3" fmla="*/ 120650 h 771525"/>
              <a:gd name="connsiteX4" fmla="*/ 215900 w 384175"/>
              <a:gd name="connsiteY4" fmla="*/ 0 h 771525"/>
              <a:gd name="connsiteX5" fmla="*/ 31750 w 384175"/>
              <a:gd name="connsiteY5" fmla="*/ 285750 h 771525"/>
              <a:gd name="connsiteX6" fmla="*/ 0 w 384175"/>
              <a:gd name="connsiteY6" fmla="*/ 657225 h 771525"/>
              <a:gd name="connsiteX7" fmla="*/ 57150 w 384175"/>
              <a:gd name="connsiteY7" fmla="*/ 768350 h 771525"/>
              <a:gd name="connsiteX0" fmla="*/ 57150 w 425450"/>
              <a:gd name="connsiteY0" fmla="*/ 768350 h 771525"/>
              <a:gd name="connsiteX1" fmla="*/ 260350 w 425450"/>
              <a:gd name="connsiteY1" fmla="*/ 771525 h 771525"/>
              <a:gd name="connsiteX2" fmla="*/ 263525 w 425450"/>
              <a:gd name="connsiteY2" fmla="*/ 352425 h 771525"/>
              <a:gd name="connsiteX3" fmla="*/ 425450 w 425450"/>
              <a:gd name="connsiteY3" fmla="*/ 76200 h 771525"/>
              <a:gd name="connsiteX4" fmla="*/ 215900 w 425450"/>
              <a:gd name="connsiteY4" fmla="*/ 0 h 771525"/>
              <a:gd name="connsiteX5" fmla="*/ 31750 w 425450"/>
              <a:gd name="connsiteY5" fmla="*/ 285750 h 771525"/>
              <a:gd name="connsiteX6" fmla="*/ 0 w 425450"/>
              <a:gd name="connsiteY6" fmla="*/ 657225 h 771525"/>
              <a:gd name="connsiteX7" fmla="*/ 57150 w 425450"/>
              <a:gd name="connsiteY7" fmla="*/ 768350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450" h="771525">
                <a:moveTo>
                  <a:pt x="57150" y="768350"/>
                </a:moveTo>
                <a:lnTo>
                  <a:pt x="260350" y="771525"/>
                </a:lnTo>
                <a:cubicBezTo>
                  <a:pt x="261408" y="631825"/>
                  <a:pt x="262467" y="492125"/>
                  <a:pt x="263525" y="352425"/>
                </a:cubicBezTo>
                <a:lnTo>
                  <a:pt x="425450" y="76200"/>
                </a:lnTo>
                <a:lnTo>
                  <a:pt x="215900" y="0"/>
                </a:lnTo>
                <a:lnTo>
                  <a:pt x="31750" y="285750"/>
                </a:lnTo>
                <a:lnTo>
                  <a:pt x="0" y="657225"/>
                </a:lnTo>
                <a:lnTo>
                  <a:pt x="57150" y="7683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8145481" y="3768725"/>
            <a:ext cx="425450" cy="771525"/>
          </a:xfrm>
          <a:custGeom>
            <a:avLst/>
            <a:gdLst>
              <a:gd name="connsiteX0" fmla="*/ 57150 w 384175"/>
              <a:gd name="connsiteY0" fmla="*/ 768350 h 771525"/>
              <a:gd name="connsiteX1" fmla="*/ 260350 w 384175"/>
              <a:gd name="connsiteY1" fmla="*/ 771525 h 771525"/>
              <a:gd name="connsiteX2" fmla="*/ 263525 w 384175"/>
              <a:gd name="connsiteY2" fmla="*/ 352425 h 771525"/>
              <a:gd name="connsiteX3" fmla="*/ 384175 w 384175"/>
              <a:gd name="connsiteY3" fmla="*/ 120650 h 771525"/>
              <a:gd name="connsiteX4" fmla="*/ 215900 w 384175"/>
              <a:gd name="connsiteY4" fmla="*/ 0 h 771525"/>
              <a:gd name="connsiteX5" fmla="*/ 31750 w 384175"/>
              <a:gd name="connsiteY5" fmla="*/ 285750 h 771525"/>
              <a:gd name="connsiteX6" fmla="*/ 0 w 384175"/>
              <a:gd name="connsiteY6" fmla="*/ 657225 h 771525"/>
              <a:gd name="connsiteX7" fmla="*/ 57150 w 384175"/>
              <a:gd name="connsiteY7" fmla="*/ 768350 h 771525"/>
              <a:gd name="connsiteX0" fmla="*/ 57150 w 425450"/>
              <a:gd name="connsiteY0" fmla="*/ 768350 h 771525"/>
              <a:gd name="connsiteX1" fmla="*/ 260350 w 425450"/>
              <a:gd name="connsiteY1" fmla="*/ 771525 h 771525"/>
              <a:gd name="connsiteX2" fmla="*/ 263525 w 425450"/>
              <a:gd name="connsiteY2" fmla="*/ 352425 h 771525"/>
              <a:gd name="connsiteX3" fmla="*/ 425450 w 425450"/>
              <a:gd name="connsiteY3" fmla="*/ 76200 h 771525"/>
              <a:gd name="connsiteX4" fmla="*/ 215900 w 425450"/>
              <a:gd name="connsiteY4" fmla="*/ 0 h 771525"/>
              <a:gd name="connsiteX5" fmla="*/ 31750 w 425450"/>
              <a:gd name="connsiteY5" fmla="*/ 285750 h 771525"/>
              <a:gd name="connsiteX6" fmla="*/ 0 w 425450"/>
              <a:gd name="connsiteY6" fmla="*/ 657225 h 771525"/>
              <a:gd name="connsiteX7" fmla="*/ 57150 w 425450"/>
              <a:gd name="connsiteY7" fmla="*/ 768350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5450" h="771525">
                <a:moveTo>
                  <a:pt x="57150" y="768350"/>
                </a:moveTo>
                <a:lnTo>
                  <a:pt x="260350" y="771525"/>
                </a:lnTo>
                <a:cubicBezTo>
                  <a:pt x="261408" y="631825"/>
                  <a:pt x="262467" y="492125"/>
                  <a:pt x="263525" y="352425"/>
                </a:cubicBezTo>
                <a:lnTo>
                  <a:pt x="425450" y="76200"/>
                </a:lnTo>
                <a:lnTo>
                  <a:pt x="215900" y="0"/>
                </a:lnTo>
                <a:lnTo>
                  <a:pt x="31750" y="285750"/>
                </a:lnTo>
                <a:lnTo>
                  <a:pt x="0" y="657225"/>
                </a:lnTo>
                <a:lnTo>
                  <a:pt x="57150" y="7683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8388420" y="3768726"/>
            <a:ext cx="660412" cy="787400"/>
          </a:xfrm>
          <a:custGeom>
            <a:avLst/>
            <a:gdLst>
              <a:gd name="connsiteX0" fmla="*/ 57150 w 384175"/>
              <a:gd name="connsiteY0" fmla="*/ 768350 h 771525"/>
              <a:gd name="connsiteX1" fmla="*/ 260350 w 384175"/>
              <a:gd name="connsiteY1" fmla="*/ 771525 h 771525"/>
              <a:gd name="connsiteX2" fmla="*/ 263525 w 384175"/>
              <a:gd name="connsiteY2" fmla="*/ 352425 h 771525"/>
              <a:gd name="connsiteX3" fmla="*/ 384175 w 384175"/>
              <a:gd name="connsiteY3" fmla="*/ 120650 h 771525"/>
              <a:gd name="connsiteX4" fmla="*/ 215900 w 384175"/>
              <a:gd name="connsiteY4" fmla="*/ 0 h 771525"/>
              <a:gd name="connsiteX5" fmla="*/ 31750 w 384175"/>
              <a:gd name="connsiteY5" fmla="*/ 285750 h 771525"/>
              <a:gd name="connsiteX6" fmla="*/ 0 w 384175"/>
              <a:gd name="connsiteY6" fmla="*/ 657225 h 771525"/>
              <a:gd name="connsiteX7" fmla="*/ 57150 w 384175"/>
              <a:gd name="connsiteY7" fmla="*/ 768350 h 771525"/>
              <a:gd name="connsiteX0" fmla="*/ 57150 w 425450"/>
              <a:gd name="connsiteY0" fmla="*/ 768350 h 771525"/>
              <a:gd name="connsiteX1" fmla="*/ 260350 w 425450"/>
              <a:gd name="connsiteY1" fmla="*/ 771525 h 771525"/>
              <a:gd name="connsiteX2" fmla="*/ 263525 w 425450"/>
              <a:gd name="connsiteY2" fmla="*/ 352425 h 771525"/>
              <a:gd name="connsiteX3" fmla="*/ 425450 w 425450"/>
              <a:gd name="connsiteY3" fmla="*/ 76200 h 771525"/>
              <a:gd name="connsiteX4" fmla="*/ 215900 w 425450"/>
              <a:gd name="connsiteY4" fmla="*/ 0 h 771525"/>
              <a:gd name="connsiteX5" fmla="*/ 31750 w 425450"/>
              <a:gd name="connsiteY5" fmla="*/ 285750 h 771525"/>
              <a:gd name="connsiteX6" fmla="*/ 0 w 425450"/>
              <a:gd name="connsiteY6" fmla="*/ 657225 h 771525"/>
              <a:gd name="connsiteX7" fmla="*/ 57150 w 425450"/>
              <a:gd name="connsiteY7" fmla="*/ 768350 h 771525"/>
              <a:gd name="connsiteX0" fmla="*/ 57150 w 660402"/>
              <a:gd name="connsiteY0" fmla="*/ 768350 h 787400"/>
              <a:gd name="connsiteX1" fmla="*/ 660400 w 660402"/>
              <a:gd name="connsiteY1" fmla="*/ 787400 h 787400"/>
              <a:gd name="connsiteX2" fmla="*/ 263525 w 660402"/>
              <a:gd name="connsiteY2" fmla="*/ 352425 h 787400"/>
              <a:gd name="connsiteX3" fmla="*/ 425450 w 660402"/>
              <a:gd name="connsiteY3" fmla="*/ 76200 h 787400"/>
              <a:gd name="connsiteX4" fmla="*/ 215900 w 660402"/>
              <a:gd name="connsiteY4" fmla="*/ 0 h 787400"/>
              <a:gd name="connsiteX5" fmla="*/ 31750 w 660402"/>
              <a:gd name="connsiteY5" fmla="*/ 285750 h 787400"/>
              <a:gd name="connsiteX6" fmla="*/ 0 w 660402"/>
              <a:gd name="connsiteY6" fmla="*/ 657225 h 787400"/>
              <a:gd name="connsiteX7" fmla="*/ 57150 w 660402"/>
              <a:gd name="connsiteY7" fmla="*/ 768350 h 787400"/>
              <a:gd name="connsiteX0" fmla="*/ 57150 w 660412"/>
              <a:gd name="connsiteY0" fmla="*/ 768350 h 787400"/>
              <a:gd name="connsiteX1" fmla="*/ 660400 w 660412"/>
              <a:gd name="connsiteY1" fmla="*/ 787400 h 787400"/>
              <a:gd name="connsiteX2" fmla="*/ 593725 w 660412"/>
              <a:gd name="connsiteY2" fmla="*/ 415925 h 787400"/>
              <a:gd name="connsiteX3" fmla="*/ 425450 w 660412"/>
              <a:gd name="connsiteY3" fmla="*/ 76200 h 787400"/>
              <a:gd name="connsiteX4" fmla="*/ 215900 w 660412"/>
              <a:gd name="connsiteY4" fmla="*/ 0 h 787400"/>
              <a:gd name="connsiteX5" fmla="*/ 31750 w 660412"/>
              <a:gd name="connsiteY5" fmla="*/ 285750 h 787400"/>
              <a:gd name="connsiteX6" fmla="*/ 0 w 660412"/>
              <a:gd name="connsiteY6" fmla="*/ 657225 h 787400"/>
              <a:gd name="connsiteX7" fmla="*/ 57150 w 660412"/>
              <a:gd name="connsiteY7" fmla="*/ 76835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0412" h="787400">
                <a:moveTo>
                  <a:pt x="57150" y="768350"/>
                </a:moveTo>
                <a:lnTo>
                  <a:pt x="660400" y="787400"/>
                </a:lnTo>
                <a:cubicBezTo>
                  <a:pt x="661458" y="647700"/>
                  <a:pt x="592667" y="555625"/>
                  <a:pt x="593725" y="415925"/>
                </a:cubicBezTo>
                <a:lnTo>
                  <a:pt x="425450" y="76200"/>
                </a:lnTo>
                <a:lnTo>
                  <a:pt x="215900" y="0"/>
                </a:lnTo>
                <a:lnTo>
                  <a:pt x="31750" y="285750"/>
                </a:lnTo>
                <a:lnTo>
                  <a:pt x="0" y="657225"/>
                </a:lnTo>
                <a:lnTo>
                  <a:pt x="57150" y="7683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489815" y="6128518"/>
            <a:ext cx="1627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Diagonalization</a:t>
            </a:r>
          </a:p>
        </p:txBody>
      </p:sp>
      <p:sp>
        <p:nvSpPr>
          <p:cNvPr id="39" name="Isosceles Triangle 38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5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 uiExpand="1" build="p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7" grpId="0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Uncountable – Corollaries 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80222" y="1131801"/>
                <a:ext cx="8821274" cy="4431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ℒ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all languages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Corollary 1: 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is uncountable</a:t>
                </a:r>
              </a:p>
              <a:p>
                <a:r>
                  <a:rPr lang="en-US" sz="2000" dirty="0" smtClean="0"/>
                  <a:t>Proof:  There’s a 1-1 correspondence from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000" dirty="0" smtClean="0"/>
                  <a:t> so they are the same size.</a:t>
                </a:r>
              </a:p>
              <a:p>
                <a:pPr lvl="0">
                  <a:spcBef>
                    <a:spcPts val="1800"/>
                  </a:spcBef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Observation: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0,1,00,01,10,11,000, …}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countable.  </a:t>
                </a:r>
              </a:p>
              <a:p>
                <a:pPr lvl="0">
                  <a:spcBef>
                    <a:spcPts val="18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all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Turing machines</a:t>
                </a:r>
              </a:p>
              <a:p>
                <a:pPr lvl="0"/>
                <a:r>
                  <a:rPr lang="en-US" sz="2000" b="1" dirty="0" smtClean="0">
                    <a:solidFill>
                      <a:schemeClr val="tx1"/>
                    </a:solidFill>
                  </a:rPr>
                  <a:t>Observation: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countable.  </a:t>
                </a:r>
              </a:p>
              <a:p>
                <a:pPr lvl="0"/>
                <a:r>
                  <a:rPr lang="en-US" sz="2000" dirty="0" smtClean="0">
                    <a:solidFill>
                      <a:schemeClr val="tx1"/>
                    </a:solidFill>
                  </a:rPr>
                  <a:t>Because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a TM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lvl="0">
                  <a:spcBef>
                    <a:spcPts val="1800"/>
                  </a:spcBef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Corollary 2: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Some </a:t>
                </a:r>
                <a:r>
                  <a:rPr lang="en-US" sz="2400" dirty="0"/>
                  <a:t>language is not decidable.</a:t>
                </a:r>
              </a:p>
              <a:p>
                <a:pPr lvl="0"/>
                <a:r>
                  <a:rPr lang="en-US" sz="2000" dirty="0" smtClean="0">
                    <a:solidFill>
                      <a:schemeClr val="tx1"/>
                    </a:solidFill>
                  </a:rPr>
                  <a:t>Because there are more languages than TMs. </a:t>
                </a:r>
              </a:p>
              <a:p>
                <a:pPr lvl="0">
                  <a:spcBef>
                    <a:spcPts val="1800"/>
                  </a:spcBef>
                </a:pPr>
                <a:r>
                  <a:rPr lang="en-US" sz="2000" dirty="0" smtClean="0"/>
                  <a:t>We will show some specific language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not decidable.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22" y="1131801"/>
                <a:ext cx="8821274" cy="4431983"/>
              </a:xfrm>
              <a:prstGeom prst="rect">
                <a:avLst/>
              </a:prstGeom>
              <a:blipFill>
                <a:blip r:embed="rId3"/>
                <a:stretch>
                  <a:fillRect l="-1106" t="-1100" b="-1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0803984" y="6321554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8.1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0855709"/>
                  </p:ext>
                </p:extLst>
              </p:nvPr>
            </p:nvGraphicFramePr>
            <p:xfrm>
              <a:off x="7004649" y="3014292"/>
              <a:ext cx="5005114" cy="11125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02257">
                      <a:extLst>
                        <a:ext uri="{9D8B030D-6E8A-4147-A177-3AD203B41FA5}">
                          <a16:colId xmlns:a16="http://schemas.microsoft.com/office/drawing/2014/main" val="1656082932"/>
                        </a:ext>
                      </a:extLst>
                    </a:gridCol>
                    <a:gridCol w="569343">
                      <a:extLst>
                        <a:ext uri="{9D8B030D-6E8A-4147-A177-3AD203B41FA5}">
                          <a16:colId xmlns:a16="http://schemas.microsoft.com/office/drawing/2014/main" val="1603118748"/>
                        </a:ext>
                      </a:extLst>
                    </a:gridCol>
                    <a:gridCol w="396815">
                      <a:extLst>
                        <a:ext uri="{9D8B030D-6E8A-4147-A177-3AD203B41FA5}">
                          <a16:colId xmlns:a16="http://schemas.microsoft.com/office/drawing/2014/main" val="2646025689"/>
                        </a:ext>
                      </a:extLst>
                    </a:gridCol>
                    <a:gridCol w="368838">
                      <a:extLst>
                        <a:ext uri="{9D8B030D-6E8A-4147-A177-3AD203B41FA5}">
                          <a16:colId xmlns:a16="http://schemas.microsoft.com/office/drawing/2014/main" val="1157381406"/>
                        </a:ext>
                      </a:extLst>
                    </a:gridCol>
                    <a:gridCol w="477977">
                      <a:extLst>
                        <a:ext uri="{9D8B030D-6E8A-4147-A177-3AD203B41FA5}">
                          <a16:colId xmlns:a16="http://schemas.microsoft.com/office/drawing/2014/main" val="1244619825"/>
                        </a:ext>
                      </a:extLst>
                    </a:gridCol>
                    <a:gridCol w="477977">
                      <a:extLst>
                        <a:ext uri="{9D8B030D-6E8A-4147-A177-3AD203B41FA5}">
                          <a16:colId xmlns:a16="http://schemas.microsoft.com/office/drawing/2014/main" val="3890121385"/>
                        </a:ext>
                      </a:extLst>
                    </a:gridCol>
                    <a:gridCol w="477977">
                      <a:extLst>
                        <a:ext uri="{9D8B030D-6E8A-4147-A177-3AD203B41FA5}">
                          <a16:colId xmlns:a16="http://schemas.microsoft.com/office/drawing/2014/main" val="3879653391"/>
                        </a:ext>
                      </a:extLst>
                    </a:gridCol>
                    <a:gridCol w="477977">
                      <a:extLst>
                        <a:ext uri="{9D8B030D-6E8A-4147-A177-3AD203B41FA5}">
                          <a16:colId xmlns:a16="http://schemas.microsoft.com/office/drawing/2014/main" val="3727120820"/>
                        </a:ext>
                      </a:extLst>
                    </a:gridCol>
                    <a:gridCol w="611295">
                      <a:extLst>
                        <a:ext uri="{9D8B030D-6E8A-4147-A177-3AD203B41FA5}">
                          <a16:colId xmlns:a16="http://schemas.microsoft.com/office/drawing/2014/main" val="1378308168"/>
                        </a:ext>
                      </a:extLst>
                    </a:gridCol>
                    <a:gridCol w="344658">
                      <a:extLst>
                        <a:ext uri="{9D8B030D-6E8A-4147-A177-3AD203B41FA5}">
                          <a16:colId xmlns:a16="http://schemas.microsoft.com/office/drawing/2014/main" val="40618557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dirty="0" smtClean="0"/>
                            <a:t>{</a:t>
                          </a:r>
                          <a14:m>
                            <m:oMath xmlns:m="http://schemas.openxmlformats.org/officeDocument/2006/math"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oMath>
                          </a14:m>
                          <a:r>
                            <a:rPr lang="en-US" dirty="0" smtClean="0"/>
                            <a:t>,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0,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1,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00,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01,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10,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11,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000,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50249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ℒ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{  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0,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00,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01,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83637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.0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437452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40855709"/>
                  </p:ext>
                </p:extLst>
              </p:nvPr>
            </p:nvGraphicFramePr>
            <p:xfrm>
              <a:off x="7004649" y="3014292"/>
              <a:ext cx="5005114" cy="111252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02257">
                      <a:extLst>
                        <a:ext uri="{9D8B030D-6E8A-4147-A177-3AD203B41FA5}">
                          <a16:colId xmlns:a16="http://schemas.microsoft.com/office/drawing/2014/main" val="1656082932"/>
                        </a:ext>
                      </a:extLst>
                    </a:gridCol>
                    <a:gridCol w="569343">
                      <a:extLst>
                        <a:ext uri="{9D8B030D-6E8A-4147-A177-3AD203B41FA5}">
                          <a16:colId xmlns:a16="http://schemas.microsoft.com/office/drawing/2014/main" val="1603118748"/>
                        </a:ext>
                      </a:extLst>
                    </a:gridCol>
                    <a:gridCol w="396815">
                      <a:extLst>
                        <a:ext uri="{9D8B030D-6E8A-4147-A177-3AD203B41FA5}">
                          <a16:colId xmlns:a16="http://schemas.microsoft.com/office/drawing/2014/main" val="2646025689"/>
                        </a:ext>
                      </a:extLst>
                    </a:gridCol>
                    <a:gridCol w="368838">
                      <a:extLst>
                        <a:ext uri="{9D8B030D-6E8A-4147-A177-3AD203B41FA5}">
                          <a16:colId xmlns:a16="http://schemas.microsoft.com/office/drawing/2014/main" val="1157381406"/>
                        </a:ext>
                      </a:extLst>
                    </a:gridCol>
                    <a:gridCol w="477977">
                      <a:extLst>
                        <a:ext uri="{9D8B030D-6E8A-4147-A177-3AD203B41FA5}">
                          <a16:colId xmlns:a16="http://schemas.microsoft.com/office/drawing/2014/main" val="1244619825"/>
                        </a:ext>
                      </a:extLst>
                    </a:gridCol>
                    <a:gridCol w="477977">
                      <a:extLst>
                        <a:ext uri="{9D8B030D-6E8A-4147-A177-3AD203B41FA5}">
                          <a16:colId xmlns:a16="http://schemas.microsoft.com/office/drawing/2014/main" val="3890121385"/>
                        </a:ext>
                      </a:extLst>
                    </a:gridCol>
                    <a:gridCol w="477977">
                      <a:extLst>
                        <a:ext uri="{9D8B030D-6E8A-4147-A177-3AD203B41FA5}">
                          <a16:colId xmlns:a16="http://schemas.microsoft.com/office/drawing/2014/main" val="3879653391"/>
                        </a:ext>
                      </a:extLst>
                    </a:gridCol>
                    <a:gridCol w="477977">
                      <a:extLst>
                        <a:ext uri="{9D8B030D-6E8A-4147-A177-3AD203B41FA5}">
                          <a16:colId xmlns:a16="http://schemas.microsoft.com/office/drawing/2014/main" val="3727120820"/>
                        </a:ext>
                      </a:extLst>
                    </a:gridCol>
                    <a:gridCol w="611295">
                      <a:extLst>
                        <a:ext uri="{9D8B030D-6E8A-4147-A177-3AD203B41FA5}">
                          <a16:colId xmlns:a16="http://schemas.microsoft.com/office/drawing/2014/main" val="1378308168"/>
                        </a:ext>
                      </a:extLst>
                    </a:gridCol>
                    <a:gridCol w="344658">
                      <a:extLst>
                        <a:ext uri="{9D8B030D-6E8A-4147-A177-3AD203B41FA5}">
                          <a16:colId xmlns:a16="http://schemas.microsoft.com/office/drawing/2014/main" val="40618557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58" t="-8197" r="-523485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43011" t="-8197" r="-643011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0,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1,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00,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01,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10,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11,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000,</a:t>
                          </a:r>
                          <a:endParaRPr lang="en-US" sz="16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502497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58" t="-108197" r="-523485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{  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0,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00,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01,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83637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58" t="-208197" r="-523485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.0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…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4374521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453018" y="2911770"/>
                <a:ext cx="5651635" cy="315471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8.1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Hilbert’s 1</a:t>
                </a:r>
                <a:r>
                  <a:rPr lang="en-US" sz="2000" baseline="30000" dirty="0" smtClean="0"/>
                  <a:t>st</a:t>
                </a:r>
                <a:r>
                  <a:rPr lang="en-US" sz="2000" dirty="0" smtClean="0"/>
                  <a:t> question asked if there is a set of intermediate size between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000" dirty="0" smtClean="0"/>
                  <a:t>.  Gödel and Cohen showed that we cannot answer this question by using the standard axioms of mathematics.</a:t>
                </a:r>
                <a:br>
                  <a:rPr lang="en-US" sz="2000" dirty="0" smtClean="0"/>
                </a:br>
                <a:r>
                  <a:rPr lang="en-US" sz="2000" dirty="0" smtClean="0"/>
                  <a:t>How can we interpret their conclusion?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We need better axioms to describe reality.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Infinite </a:t>
                </a:r>
                <a:r>
                  <a:rPr lang="en-US" sz="2000" dirty="0"/>
                  <a:t>sets </a:t>
                </a:r>
                <a:r>
                  <a:rPr lang="en-US" sz="2000" dirty="0" smtClean="0"/>
                  <a:t>have no mathematical reality so Hilbert’s 1</a:t>
                </a:r>
                <a:r>
                  <a:rPr lang="en-US" sz="2000" baseline="30000" dirty="0" smtClean="0"/>
                  <a:t>st</a:t>
                </a:r>
                <a:r>
                  <a:rPr lang="en-US" sz="2000" dirty="0" smtClean="0"/>
                  <a:t> question has no answer.  </a:t>
                </a:r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018" y="2911770"/>
                <a:ext cx="5651635" cy="3154710"/>
              </a:xfrm>
              <a:prstGeom prst="rect">
                <a:avLst/>
              </a:prstGeom>
              <a:blipFill>
                <a:blip r:embed="rId5"/>
                <a:stretch>
                  <a:fillRect l="-1393" t="-956" b="-2103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800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undecidable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4601" y="1131801"/>
                <a:ext cx="6589370" cy="5180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Recall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={</m:t>
                    </m:r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a TM and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accepts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not decidable</a:t>
                </a:r>
              </a:p>
              <a:p>
                <a:r>
                  <a:rPr lang="en-US" sz="2000" dirty="0" smtClean="0"/>
                  <a:t>Proof by contradiction:   Assume some 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decides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So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nor/>
                              </m:rPr>
                              <a:rPr lang="en-US" sz="2000" i="1" dirty="0"/>
                              <m:t>Accept</m:t>
                            </m:r>
                            <m:r>
                              <m:rPr>
                                <m:nor/>
                              </m:rPr>
                              <a:rPr lang="en-US" sz="2000" b="0" i="1" dirty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000" b="0" i="0" dirty="0" smtClean="0"/>
                              <m:t>  </m:t>
                            </m:r>
                            <m:r>
                              <m:rPr>
                                <m:nor/>
                              </m:rPr>
                              <a:rPr lang="en-US" sz="2000" dirty="0"/>
                              <m:t>if</m:t>
                            </m:r>
                            <m:r>
                              <m:rPr>
                                <m:nor/>
                              </m:rPr>
                              <a:rPr lang="en-US" sz="2000" dirty="0"/>
                              <m:t> 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000" dirty="0"/>
                              <m:t>accepts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en-US" sz="2000" i="1" dirty="0"/>
                              <m:t>Reject</m:t>
                            </m:r>
                            <m:r>
                              <m:rPr>
                                <m:nor/>
                              </m:rPr>
                              <a:rPr lang="en-US" sz="2000" b="0" i="1" dirty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000" b="0" i="0" dirty="0" smtClean="0"/>
                              <m:t>    </m:t>
                            </m:r>
                            <m:r>
                              <m:rPr>
                                <m:nor/>
                              </m:rPr>
                              <a:rPr lang="en-US" sz="2000" dirty="0"/>
                              <m:t>if</m:t>
                            </m:r>
                            <m:r>
                              <m:rPr>
                                <m:nor/>
                              </m:rPr>
                              <a:rPr lang="en-US" sz="2000" dirty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000" dirty="0"/>
                              <m:t>not</m:t>
                            </m:r>
                            <m:r>
                              <m:rPr>
                                <m:nor/>
                              </m:rPr>
                              <a:rPr lang="en-US" sz="2000" b="0" i="0" dirty="0" smtClean="0"/>
                              <m:t>                </m:t>
                            </m:r>
                            <m:r>
                              <m:rPr>
                                <m:nor/>
                              </m:rPr>
                              <a:rPr lang="en-US" sz="2000" dirty="0"/>
                              <m:t> </m:t>
                            </m:r>
                          </m:e>
                        </m:eqArr>
                      </m:e>
                    </m:d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to construct 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1.  Simulate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〈"/>
                        <m:endChr m:val="〉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2.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rejects.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2000" dirty="0" smtClean="0"/>
                  <a:t> accepts.”</a:t>
                </a:r>
              </a:p>
              <a:p>
                <a:pPr>
                  <a:spcBef>
                    <a:spcPts val="180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 smtClean="0"/>
                  <a:t> accepts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iff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doesn’t accept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sz="2400" dirty="0" smtClean="0"/>
                  <a:t> .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accepts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 </a:t>
                </a:r>
                <a:r>
                  <a:rPr lang="en-US" sz="2400" dirty="0"/>
                  <a:t>iff 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 doesn’t </a:t>
                </a:r>
                <a:r>
                  <a:rPr lang="en-US" sz="2400" dirty="0" smtClean="0"/>
                  <a:t>accept 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.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Contradiction.</a:t>
                </a:r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01" y="1131801"/>
                <a:ext cx="6589370" cy="5180072"/>
              </a:xfrm>
              <a:prstGeom prst="rect">
                <a:avLst/>
              </a:prstGeom>
              <a:blipFill>
                <a:blip r:embed="rId3"/>
                <a:stretch>
                  <a:fillRect l="-1480" t="-942" r="-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3883359"/>
                  </p:ext>
                </p:extLst>
              </p:nvPr>
            </p:nvGraphicFramePr>
            <p:xfrm>
              <a:off x="7169650" y="3576145"/>
              <a:ext cx="4344576" cy="2836211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572676">
                      <a:extLst>
                        <a:ext uri="{9D8B030D-6E8A-4147-A177-3AD203B41FA5}">
                          <a16:colId xmlns:a16="http://schemas.microsoft.com/office/drawing/2014/main" val="2774232432"/>
                        </a:ext>
                      </a:extLst>
                    </a:gridCol>
                    <a:gridCol w="571500">
                      <a:extLst>
                        <a:ext uri="{9D8B030D-6E8A-4147-A177-3AD203B41FA5}">
                          <a16:colId xmlns:a16="http://schemas.microsoft.com/office/drawing/2014/main" val="3363580173"/>
                        </a:ext>
                      </a:extLst>
                    </a:gridCol>
                    <a:gridCol w="566737">
                      <a:extLst>
                        <a:ext uri="{9D8B030D-6E8A-4147-A177-3AD203B41FA5}">
                          <a16:colId xmlns:a16="http://schemas.microsoft.com/office/drawing/2014/main" val="3632595979"/>
                        </a:ext>
                      </a:extLst>
                    </a:gridCol>
                    <a:gridCol w="581025">
                      <a:extLst>
                        <a:ext uri="{9D8B030D-6E8A-4147-A177-3AD203B41FA5}">
                          <a16:colId xmlns:a16="http://schemas.microsoft.com/office/drawing/2014/main" val="3230923150"/>
                        </a:ext>
                      </a:extLst>
                    </a:gridCol>
                    <a:gridCol w="571500">
                      <a:extLst>
                        <a:ext uri="{9D8B030D-6E8A-4147-A177-3AD203B41FA5}">
                          <a16:colId xmlns:a16="http://schemas.microsoft.com/office/drawing/2014/main" val="2723568372"/>
                        </a:ext>
                      </a:extLst>
                    </a:gridCol>
                    <a:gridCol w="914400">
                      <a:extLst>
                        <a:ext uri="{9D8B030D-6E8A-4147-A177-3AD203B41FA5}">
                          <a16:colId xmlns:a16="http://schemas.microsoft.com/office/drawing/2014/main" val="1996364502"/>
                        </a:ext>
                      </a:extLst>
                    </a:gridCol>
                    <a:gridCol w="566738">
                      <a:extLst>
                        <a:ext uri="{9D8B030D-6E8A-4147-A177-3AD203B41FA5}">
                          <a16:colId xmlns:a16="http://schemas.microsoft.com/office/drawing/2014/main" val="55357225"/>
                        </a:ext>
                      </a:extLst>
                    </a:gridCol>
                  </a:tblGrid>
                  <a:tr h="4051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〈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〉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〈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〉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〈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〉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〈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〉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. . .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〈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〉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542883622"/>
                      </a:ext>
                    </a:extLst>
                  </a:tr>
                  <a:tr h="405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acc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rej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acc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acc</a:t>
                          </a:r>
                          <a:endParaRPr lang="en-US" dirty="0" smtClean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. . .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83364540"/>
                      </a:ext>
                    </a:extLst>
                  </a:tr>
                  <a:tr h="405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rej</a:t>
                          </a:r>
                          <a:endParaRPr lang="en-US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rej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rej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rej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5657817"/>
                      </a:ext>
                    </a:extLst>
                  </a:tr>
                  <a:tr h="405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acc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acc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acc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acc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. . 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2745200"/>
                      </a:ext>
                    </a:extLst>
                  </a:tr>
                  <a:tr h="405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rej</a:t>
                          </a:r>
                          <a:endParaRPr lang="en-US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rej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acc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acc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0864216"/>
                      </a:ext>
                    </a:extLst>
                  </a:tr>
                  <a:tr h="405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white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673905"/>
                      </a:ext>
                    </a:extLst>
                  </a:tr>
                  <a:tr h="405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>
                              <a:solidFill>
                                <a:srgbClr val="FF0000"/>
                              </a:solidFill>
                            </a:rPr>
                            <a:t>rej</a:t>
                          </a:r>
                          <a:endParaRPr lang="en-US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>
                              <a:solidFill>
                                <a:srgbClr val="FF0000"/>
                              </a:solidFill>
                            </a:rPr>
                            <a:t>acc</a:t>
                          </a:r>
                          <a:endParaRPr lang="en-US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>
                              <a:solidFill>
                                <a:srgbClr val="FF0000"/>
                              </a:solidFill>
                            </a:rPr>
                            <a:t>rej</a:t>
                          </a:r>
                          <a:endParaRPr lang="en-US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>
                              <a:solidFill>
                                <a:srgbClr val="FF0000"/>
                              </a:solidFill>
                            </a:rPr>
                            <a:t>rej</a:t>
                          </a:r>
                          <a:endParaRPr lang="en-US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>
                              <a:solidFill>
                                <a:srgbClr val="CC00CC"/>
                              </a:solidFill>
                            </a:rPr>
                            <a:t>?</a:t>
                          </a:r>
                          <a:endParaRPr lang="en-US" sz="2000" b="1" dirty="0">
                            <a:solidFill>
                              <a:srgbClr val="CC00CC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35644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3883359"/>
                  </p:ext>
                </p:extLst>
              </p:nvPr>
            </p:nvGraphicFramePr>
            <p:xfrm>
              <a:off x="7169650" y="3576145"/>
              <a:ext cx="4344576" cy="2836211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572676">
                      <a:extLst>
                        <a:ext uri="{9D8B030D-6E8A-4147-A177-3AD203B41FA5}">
                          <a16:colId xmlns:a16="http://schemas.microsoft.com/office/drawing/2014/main" val="2774232432"/>
                        </a:ext>
                      </a:extLst>
                    </a:gridCol>
                    <a:gridCol w="571500">
                      <a:extLst>
                        <a:ext uri="{9D8B030D-6E8A-4147-A177-3AD203B41FA5}">
                          <a16:colId xmlns:a16="http://schemas.microsoft.com/office/drawing/2014/main" val="3363580173"/>
                        </a:ext>
                      </a:extLst>
                    </a:gridCol>
                    <a:gridCol w="566737">
                      <a:extLst>
                        <a:ext uri="{9D8B030D-6E8A-4147-A177-3AD203B41FA5}">
                          <a16:colId xmlns:a16="http://schemas.microsoft.com/office/drawing/2014/main" val="3632595979"/>
                        </a:ext>
                      </a:extLst>
                    </a:gridCol>
                    <a:gridCol w="581025">
                      <a:extLst>
                        <a:ext uri="{9D8B030D-6E8A-4147-A177-3AD203B41FA5}">
                          <a16:colId xmlns:a16="http://schemas.microsoft.com/office/drawing/2014/main" val="3230923150"/>
                        </a:ext>
                      </a:extLst>
                    </a:gridCol>
                    <a:gridCol w="571500">
                      <a:extLst>
                        <a:ext uri="{9D8B030D-6E8A-4147-A177-3AD203B41FA5}">
                          <a16:colId xmlns:a16="http://schemas.microsoft.com/office/drawing/2014/main" val="2723568372"/>
                        </a:ext>
                      </a:extLst>
                    </a:gridCol>
                    <a:gridCol w="914400">
                      <a:extLst>
                        <a:ext uri="{9D8B030D-6E8A-4147-A177-3AD203B41FA5}">
                          <a16:colId xmlns:a16="http://schemas.microsoft.com/office/drawing/2014/main" val="1996364502"/>
                        </a:ext>
                      </a:extLst>
                    </a:gridCol>
                    <a:gridCol w="566738">
                      <a:extLst>
                        <a:ext uri="{9D8B030D-6E8A-4147-A177-3AD203B41FA5}">
                          <a16:colId xmlns:a16="http://schemas.microsoft.com/office/drawing/2014/main" val="55357225"/>
                        </a:ext>
                      </a:extLst>
                    </a:gridCol>
                  </a:tblGrid>
                  <a:tr h="405173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00" t="-7463" r="-559574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2151" t="-7463" r="-465591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95789" t="-7463" r="-355789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00000" t="-7463" r="-259574" b="-6194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. . .</a:t>
                          </a:r>
                          <a:endParaRPr lang="en-US" dirty="0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66667" t="-7463" r="-1075" b="-6194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42883622"/>
                      </a:ext>
                    </a:extLst>
                  </a:tr>
                  <a:tr h="405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4"/>
                          <a:stretch>
                            <a:fillRect t="-109091" r="-659574" b="-5287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acc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rej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acc</a:t>
                          </a:r>
                          <a:endParaRPr lang="en-US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acc</a:t>
                          </a:r>
                          <a:endParaRPr lang="en-US" dirty="0" smtClean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. . .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83364540"/>
                      </a:ext>
                    </a:extLst>
                  </a:tr>
                  <a:tr h="405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t="-205970" r="-659574" b="-4208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rej</a:t>
                          </a:r>
                          <a:endParaRPr lang="en-US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rej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rej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rej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95657817"/>
                      </a:ext>
                    </a:extLst>
                  </a:tr>
                  <a:tr h="405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t="-310606" r="-659574" b="-3272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acc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acc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acc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/>
                            <a:t>acc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. . 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2745200"/>
                      </a:ext>
                    </a:extLst>
                  </a:tr>
                  <a:tr h="405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t="-404478" r="-659574" b="-2223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rej</a:t>
                          </a:r>
                          <a:endParaRPr lang="en-US" dirty="0" smtClean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rej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acc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/>
                            <a:t>acc</a:t>
                          </a:r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0864216"/>
                      </a:ext>
                    </a:extLst>
                  </a:tr>
                  <a:tr h="405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t="-512121" r="-659574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95789" t="-512121" r="-355789" b="-1257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673905"/>
                      </a:ext>
                    </a:extLst>
                  </a:tr>
                  <a:tr h="40517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t="-602985" r="-659574" b="-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>
                              <a:solidFill>
                                <a:srgbClr val="FF0000"/>
                              </a:solidFill>
                            </a:rPr>
                            <a:t>rej</a:t>
                          </a:r>
                          <a:endParaRPr lang="en-US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>
                              <a:solidFill>
                                <a:srgbClr val="FF0000"/>
                              </a:solidFill>
                            </a:rPr>
                            <a:t>acc</a:t>
                          </a:r>
                          <a:endParaRPr lang="en-US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>
                              <a:solidFill>
                                <a:srgbClr val="FF0000"/>
                              </a:solidFill>
                            </a:rPr>
                            <a:t>rej</a:t>
                          </a:r>
                          <a:endParaRPr lang="en-US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err="1" smtClean="0">
                              <a:solidFill>
                                <a:srgbClr val="FF0000"/>
                              </a:solidFill>
                            </a:rPr>
                            <a:t>rej</a:t>
                          </a:r>
                          <a:endParaRPr lang="en-US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>
                              <a:solidFill>
                                <a:srgbClr val="CC00CC"/>
                              </a:solidFill>
                            </a:rPr>
                            <a:t>?</a:t>
                          </a:r>
                          <a:endParaRPr lang="en-US" sz="2000" b="1" dirty="0">
                            <a:solidFill>
                              <a:srgbClr val="CC00CC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235644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Rectangle 9"/>
          <p:cNvSpPr/>
          <p:nvPr/>
        </p:nvSpPr>
        <p:spPr>
          <a:xfrm>
            <a:off x="7725551" y="3206813"/>
            <a:ext cx="2043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All TM descriptions: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7075715" y="3206813"/>
            <a:ext cx="717702" cy="703702"/>
            <a:chOff x="7239230" y="2273236"/>
            <a:chExt cx="717702" cy="703702"/>
          </a:xfrm>
        </p:grpSpPr>
        <p:sp>
          <p:nvSpPr>
            <p:cNvPr id="11" name="Rectangle 10"/>
            <p:cNvSpPr/>
            <p:nvPr/>
          </p:nvSpPr>
          <p:spPr>
            <a:xfrm>
              <a:off x="7239230" y="2273236"/>
              <a:ext cx="7177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 smtClean="0"/>
                <a:t>All TMs</a:t>
              </a:r>
              <a:endParaRPr lang="en-US" dirty="0"/>
            </a:p>
          </p:txBody>
        </p:sp>
        <p:sp>
          <p:nvSpPr>
            <p:cNvPr id="12" name="Down Arrow 11"/>
            <p:cNvSpPr/>
            <p:nvPr/>
          </p:nvSpPr>
          <p:spPr>
            <a:xfrm>
              <a:off x="7490480" y="2862195"/>
              <a:ext cx="215201" cy="114743"/>
            </a:xfrm>
            <a:prstGeom prst="downArrow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7169650" y="2690236"/>
            <a:ext cx="38784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Why is this proof a diagonalization?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793417" y="4044168"/>
            <a:ext cx="3814744" cy="356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793417" y="4413500"/>
            <a:ext cx="3814744" cy="356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793417" y="4782832"/>
            <a:ext cx="3814744" cy="356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793417" y="5152163"/>
            <a:ext cx="3814744" cy="828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80717" y="3982871"/>
            <a:ext cx="49084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acc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925653" y="4792940"/>
            <a:ext cx="49084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acc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501096" y="5197281"/>
            <a:ext cx="49084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</a:rPr>
              <a:t>acc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380656" y="4387568"/>
            <a:ext cx="43172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dirty="0" err="1">
                <a:solidFill>
                  <a:srgbClr val="FF0000"/>
                </a:solidFill>
              </a:rPr>
              <a:t>rej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793417" y="6051976"/>
            <a:ext cx="446404" cy="356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8347421" y="6051976"/>
            <a:ext cx="446404" cy="356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930415" y="6051976"/>
            <a:ext cx="446404" cy="356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9525695" y="6051976"/>
            <a:ext cx="446404" cy="356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1048084" y="6051976"/>
            <a:ext cx="446404" cy="3566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0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0" grpId="0"/>
      <p:bldP spid="14" grpId="0"/>
      <p:bldP spid="15" grpId="0" animBg="1"/>
      <p:bldP spid="16" grpId="0" animBg="1"/>
      <p:bldP spid="17" grpId="0" animBg="1"/>
      <p:bldP spid="18" grpId="0" animBg="1"/>
      <p:bldP spid="19" grpId="0"/>
      <p:bldP spid="20" grpId="0" animBg="1"/>
      <p:bldP spid="21" grpId="0" animBg="1"/>
      <p:bldP spid="23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95856" y="6258054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8.2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735340" y="1769720"/>
                <a:ext cx="6900672" cy="353943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8.2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Recall the Queue Automaton (QA) defined in Pset 2.  </a:t>
                </a:r>
                <a:br>
                  <a:rPr lang="en-US" sz="2000" dirty="0" smtClean="0"/>
                </a:br>
                <a:r>
                  <a:rPr lang="en-US" sz="2000" dirty="0" smtClean="0"/>
                  <a:t>It is similar to a PDA except that it is deterministic </a:t>
                </a:r>
                <a:br>
                  <a:rPr lang="en-US" sz="2000" dirty="0" smtClean="0"/>
                </a:br>
                <a:r>
                  <a:rPr lang="en-US" sz="2000" dirty="0" smtClean="0"/>
                  <a:t>and it has a queue instead of a stack.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QA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{</m:t>
                    </m:r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|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is a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QA </a:t>
                </a:r>
                <a:r>
                  <a:rPr lang="en-US" sz="2000" dirty="0">
                    <a:solidFill>
                      <a:schemeClr val="tx1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accepts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Is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QA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decidable?</a:t>
                </a:r>
                <a:endParaRPr lang="en-US" sz="2000" dirty="0"/>
              </a:p>
              <a:p>
                <a:pPr marL="457200" indent="-457200">
                  <a:spcBef>
                    <a:spcPts val="1200"/>
                  </a:spcBef>
                  <a:buAutoNum type="alphaLcParenBoth"/>
                </a:pPr>
                <a:r>
                  <a:rPr lang="en-US" sz="2000" dirty="0" smtClean="0"/>
                  <a:t>Yes, because QA are similar to PDA 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PD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decidable.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No, because “yes” would contradict results we now know.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We don’t have enough information to answer this question.   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5340" y="1769720"/>
                <a:ext cx="6900672" cy="3539430"/>
              </a:xfrm>
              <a:prstGeom prst="rect">
                <a:avLst/>
              </a:prstGeom>
              <a:blipFill>
                <a:blip r:embed="rId2"/>
                <a:stretch>
                  <a:fillRect l="-1142" t="-852" r="-1494" b="-1704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60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" y="0"/>
                <a:ext cx="8446926" cy="780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4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4000" baseline="-25000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is T-unrecognizable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" y="0"/>
                <a:ext cx="8446926" cy="780470"/>
              </a:xfrm>
              <a:prstGeom prst="rect">
                <a:avLst/>
              </a:prstGeom>
              <a:blipFill>
                <a:blip r:embed="rId2"/>
                <a:stretch>
                  <a:fillRect t="-4688" b="-32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5155" y="1098903"/>
                <a:ext cx="7675924" cy="3647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ba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are T-recognizable then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decidable</a:t>
                </a:r>
              </a:p>
              <a:p>
                <a:r>
                  <a:rPr lang="en-US" sz="2000" dirty="0" smtClean="0"/>
                  <a:t>Proof:   Let TM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recognize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ba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           Construct 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deciding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1.   Run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in parallel until one accepts.</a:t>
                </a:r>
              </a:p>
              <a:p>
                <a:r>
                  <a:rPr lang="en-US" sz="2000" dirty="0" smtClean="0"/>
                  <a:t>         2.  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accepts then </a:t>
                </a:r>
                <a:r>
                  <a:rPr lang="en-US" sz="2000" i="1" dirty="0" smtClean="0">
                    <a:solidFill>
                      <a:schemeClr val="tx1"/>
                    </a:solidFill>
                  </a:rPr>
                  <a:t>accept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.  </a:t>
                </a:r>
                <a:br>
                  <a:rPr lang="en-US" sz="2000" dirty="0" smtClean="0">
                    <a:solidFill>
                      <a:schemeClr val="tx1"/>
                    </a:solidFill>
                  </a:rPr>
                </a:br>
                <a:r>
                  <a:rPr lang="en-US" sz="2000" dirty="0" smtClean="0">
                    <a:solidFill>
                      <a:schemeClr val="tx1"/>
                    </a:solidFill>
                  </a:rPr>
                  <a:t>              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accepts then </a:t>
                </a:r>
                <a:r>
                  <a:rPr lang="en-US" sz="2000" i="1" dirty="0" smtClean="0">
                    <a:solidFill>
                      <a:schemeClr val="tx1"/>
                    </a:solidFill>
                  </a:rPr>
                  <a:t>reject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.”  </a:t>
                </a:r>
              </a:p>
              <a:p>
                <a:pPr>
                  <a:spcBef>
                    <a:spcPts val="24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Corollary: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is T-unrecognizable</a:t>
                </a:r>
              </a:p>
              <a:p>
                <a:r>
                  <a:rPr lang="en-US" sz="2000" dirty="0" smtClean="0"/>
                  <a:t>Proof: 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is T-recognizable but also undecidable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55" y="1098903"/>
                <a:ext cx="7675924" cy="3647409"/>
              </a:xfrm>
              <a:prstGeom prst="rect">
                <a:avLst/>
              </a:prstGeom>
              <a:blipFill>
                <a:blip r:embed="rId3"/>
                <a:stretch>
                  <a:fillRect l="-1191" t="-167" b="-20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149229" y="2683166"/>
            <a:ext cx="4172594" cy="3080710"/>
            <a:chOff x="7149229" y="2683166"/>
            <a:chExt cx="4172594" cy="3080710"/>
          </a:xfrm>
        </p:grpSpPr>
        <p:sp>
          <p:nvSpPr>
            <p:cNvPr id="2" name="Rounded Rectangle 1"/>
            <p:cNvSpPr/>
            <p:nvPr/>
          </p:nvSpPr>
          <p:spPr>
            <a:xfrm rot="19118876">
              <a:off x="8196709" y="3832585"/>
              <a:ext cx="2466975" cy="1446474"/>
            </a:xfrm>
            <a:prstGeom prst="roundRect">
              <a:avLst>
                <a:gd name="adj" fmla="val 48112"/>
              </a:avLst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 rot="2762592">
              <a:off x="7509351" y="3879427"/>
              <a:ext cx="2377636" cy="1391261"/>
            </a:xfrm>
            <a:custGeom>
              <a:avLst/>
              <a:gdLst>
                <a:gd name="connsiteX0" fmla="*/ 0 w 2364535"/>
                <a:gd name="connsiteY0" fmla="*/ 655228 h 1391261"/>
                <a:gd name="connsiteX1" fmla="*/ 655228 w 2364535"/>
                <a:gd name="connsiteY1" fmla="*/ 0 h 1391261"/>
                <a:gd name="connsiteX2" fmla="*/ 1709307 w 2364535"/>
                <a:gd name="connsiteY2" fmla="*/ 0 h 1391261"/>
                <a:gd name="connsiteX3" fmla="*/ 2364535 w 2364535"/>
                <a:gd name="connsiteY3" fmla="*/ 655228 h 1391261"/>
                <a:gd name="connsiteX4" fmla="*/ 2364535 w 2364535"/>
                <a:gd name="connsiteY4" fmla="*/ 736033 h 1391261"/>
                <a:gd name="connsiteX5" fmla="*/ 1709307 w 2364535"/>
                <a:gd name="connsiteY5" fmla="*/ 1391261 h 1391261"/>
                <a:gd name="connsiteX6" fmla="*/ 655228 w 2364535"/>
                <a:gd name="connsiteY6" fmla="*/ 1391261 h 1391261"/>
                <a:gd name="connsiteX7" fmla="*/ 0 w 2364535"/>
                <a:gd name="connsiteY7" fmla="*/ 736033 h 1391261"/>
                <a:gd name="connsiteX8" fmla="*/ 0 w 2364535"/>
                <a:gd name="connsiteY8" fmla="*/ 655228 h 1391261"/>
                <a:gd name="connsiteX0" fmla="*/ 0 w 2364535"/>
                <a:gd name="connsiteY0" fmla="*/ 655228 h 1391261"/>
                <a:gd name="connsiteX1" fmla="*/ 655228 w 2364535"/>
                <a:gd name="connsiteY1" fmla="*/ 0 h 1391261"/>
                <a:gd name="connsiteX2" fmla="*/ 1709307 w 2364535"/>
                <a:gd name="connsiteY2" fmla="*/ 0 h 1391261"/>
                <a:gd name="connsiteX3" fmla="*/ 2364535 w 2364535"/>
                <a:gd name="connsiteY3" fmla="*/ 655228 h 1391261"/>
                <a:gd name="connsiteX4" fmla="*/ 2364535 w 2364535"/>
                <a:gd name="connsiteY4" fmla="*/ 736033 h 1391261"/>
                <a:gd name="connsiteX5" fmla="*/ 1709307 w 2364535"/>
                <a:gd name="connsiteY5" fmla="*/ 1391261 h 1391261"/>
                <a:gd name="connsiteX6" fmla="*/ 655228 w 2364535"/>
                <a:gd name="connsiteY6" fmla="*/ 1391261 h 1391261"/>
                <a:gd name="connsiteX7" fmla="*/ 0 w 2364535"/>
                <a:gd name="connsiteY7" fmla="*/ 736033 h 1391261"/>
                <a:gd name="connsiteX8" fmla="*/ 0 w 2364535"/>
                <a:gd name="connsiteY8" fmla="*/ 655228 h 1391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4535" h="1391261">
                  <a:moveTo>
                    <a:pt x="0" y="655228"/>
                  </a:moveTo>
                  <a:cubicBezTo>
                    <a:pt x="0" y="293356"/>
                    <a:pt x="293356" y="0"/>
                    <a:pt x="655228" y="0"/>
                  </a:cubicBezTo>
                  <a:lnTo>
                    <a:pt x="1709307" y="0"/>
                  </a:lnTo>
                  <a:cubicBezTo>
                    <a:pt x="2071179" y="0"/>
                    <a:pt x="2364535" y="293356"/>
                    <a:pt x="2364535" y="655228"/>
                  </a:cubicBezTo>
                  <a:lnTo>
                    <a:pt x="2364535" y="736033"/>
                  </a:lnTo>
                  <a:cubicBezTo>
                    <a:pt x="2330375" y="1071582"/>
                    <a:pt x="2071179" y="1391261"/>
                    <a:pt x="1709307" y="1391261"/>
                  </a:cubicBezTo>
                  <a:lnTo>
                    <a:pt x="655228" y="1391261"/>
                  </a:lnTo>
                  <a:cubicBezTo>
                    <a:pt x="293356" y="1391261"/>
                    <a:pt x="0" y="1097905"/>
                    <a:pt x="0" y="736033"/>
                  </a:cubicBezTo>
                  <a:lnTo>
                    <a:pt x="0" y="655228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>
              <a:off x="8552968" y="4692134"/>
              <a:ext cx="10951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decidable</a:t>
              </a:r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772168" y="3113451"/>
              <a:ext cx="1549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T-recognizable</a:t>
              </a: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149229" y="2683166"/>
              <a:ext cx="1837874" cy="800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 smtClean="0"/>
                <a:t>Complement of </a:t>
              </a:r>
              <a:br>
                <a:rPr lang="en-US" sz="1400" dirty="0" smtClean="0"/>
              </a:br>
              <a:r>
                <a:rPr lang="en-US" sz="1400" dirty="0" smtClean="0"/>
                <a:t>T-recognizable =</a:t>
              </a:r>
              <a:br>
                <a:rPr lang="en-US" sz="1400" dirty="0" smtClean="0"/>
              </a:br>
              <a:r>
                <a:rPr lang="en-US" dirty="0" smtClean="0"/>
                <a:t>co-T-recognizable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9953558" y="3877076"/>
                  <a:ext cx="59984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m:rPr>
                          <m:nor/>
                        </m:rPr>
                        <a:rPr lang="en-US" baseline="-25000" dirty="0">
                          <a:latin typeface="Cambria Math" panose="02040503050406030204" pitchFamily="18" charset="0"/>
                        </a:rPr>
                        <m:t>TM</m:t>
                      </m:r>
                    </m:oMath>
                  </a14:m>
                  <a:r>
                    <a:rPr lang="en-US" dirty="0"/>
                    <a:t> </a:t>
                  </a: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53558" y="3877076"/>
                  <a:ext cx="599844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7768244" y="3877076"/>
                  <a:ext cx="599843" cy="40197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m:rPr>
                                <m:nor/>
                              </m:rPr>
                              <a:rPr lang="en-US" baseline="-25000" dirty="0">
                                <a:latin typeface="Cambria Math" panose="02040503050406030204" pitchFamily="18" charset="0"/>
                              </a:rPr>
                              <m:t>TM</m:t>
                            </m:r>
                          </m:e>
                        </m:ba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68244" y="3877076"/>
                  <a:ext cx="599843" cy="40197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Oval 8"/>
            <p:cNvSpPr/>
            <p:nvPr/>
          </p:nvSpPr>
          <p:spPr>
            <a:xfrm>
              <a:off x="8446928" y="407806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9851865" y="407806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10833963" y="6259201"/>
            <a:ext cx="1205779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8.3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40540" y="2385588"/>
            <a:ext cx="5951460" cy="3539430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Check-in 8.3</a:t>
            </a:r>
            <a:endParaRPr lang="en-US" sz="2400" dirty="0">
              <a:solidFill>
                <a:srgbClr val="FFC000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2000" dirty="0" smtClean="0"/>
              <a:t>From what we’ve learned, which closure properties </a:t>
            </a:r>
            <a:br>
              <a:rPr lang="en-US" sz="2000" dirty="0" smtClean="0"/>
            </a:br>
            <a:r>
              <a:rPr lang="en-US" sz="2000" dirty="0" smtClean="0"/>
              <a:t>can we prove for the class of T-recognizable languages?</a:t>
            </a:r>
          </a:p>
          <a:p>
            <a:pPr>
              <a:spcBef>
                <a:spcPts val="600"/>
              </a:spcBef>
            </a:pPr>
            <a:r>
              <a:rPr lang="en-US" sz="2000" dirty="0" smtClean="0"/>
              <a:t>Choose all that apply.</a:t>
            </a:r>
          </a:p>
          <a:p>
            <a:pPr marL="457200" indent="-457200">
              <a:spcBef>
                <a:spcPts val="1200"/>
              </a:spcBef>
              <a:buAutoNum type="alphaLcParenBoth"/>
            </a:pPr>
            <a:r>
              <a:rPr lang="en-US" sz="2000" dirty="0" smtClean="0"/>
              <a:t>Closed under union.</a:t>
            </a:r>
          </a:p>
          <a:p>
            <a:pPr marL="457200" indent="-457200">
              <a:spcBef>
                <a:spcPts val="600"/>
              </a:spcBef>
              <a:buFontTx/>
              <a:buAutoNum type="alphaLcParenBoth"/>
            </a:pPr>
            <a:r>
              <a:rPr lang="en-US" sz="2000" dirty="0"/>
              <a:t>Closed under intersection.</a:t>
            </a:r>
          </a:p>
          <a:p>
            <a:pPr marL="457200" indent="-457200">
              <a:spcBef>
                <a:spcPts val="600"/>
              </a:spcBef>
              <a:buFontTx/>
              <a:buAutoNum type="alphaLcParenBoth"/>
            </a:pPr>
            <a:r>
              <a:rPr lang="en-US" sz="2000" dirty="0"/>
              <a:t>Closed under complement.</a:t>
            </a:r>
          </a:p>
          <a:p>
            <a:pPr marL="457200" indent="-457200">
              <a:spcBef>
                <a:spcPts val="600"/>
              </a:spcBef>
              <a:buAutoNum type="alphaLcParenBoth"/>
            </a:pPr>
            <a:r>
              <a:rPr lang="en-US" sz="2000" dirty="0" smtClean="0"/>
              <a:t>Closed under concatenation.</a:t>
            </a:r>
          </a:p>
          <a:p>
            <a:pPr marL="457200" indent="-457200">
              <a:spcBef>
                <a:spcPts val="600"/>
              </a:spcBef>
              <a:buAutoNum type="alphaLcParenBoth"/>
            </a:pPr>
            <a:r>
              <a:rPr lang="en-US" sz="2000" dirty="0" smtClean="0"/>
              <a:t>Closed under star.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9514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The Reducibility Method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4600" y="1131801"/>
                <a:ext cx="8112327" cy="5062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Use our knowledge that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undecidable to show other problems are undecidable.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dirty="0" err="1" smtClean="0"/>
                  <a:t>Defn</a:t>
                </a:r>
                <a:r>
                  <a:rPr lang="en-US" sz="2000" dirty="0" smtClean="0"/>
                  <a:t>: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halts 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b="0" i="1" dirty="0" smtClean="0">
                    <a:latin typeface="Cambria Math" panose="02040503050406030204" pitchFamily="18" charset="0"/>
                  </a:rPr>
                  <a:t>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undecidable</a:t>
                </a:r>
              </a:p>
              <a:p>
                <a:r>
                  <a:rPr lang="en-US" sz="2000" dirty="0"/>
                  <a:t>Proof by </a:t>
                </a:r>
                <a:r>
                  <a:rPr lang="en-US" sz="2000" dirty="0" smtClean="0"/>
                  <a:t>contradiction, showing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reducible to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: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Assume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decidable and show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decidable (false!).</a:t>
                </a:r>
                <a:endParaRPr lang="en-US" sz="2000" dirty="0"/>
              </a:p>
              <a:p>
                <a:r>
                  <a:rPr lang="en-US" sz="2000" dirty="0" smtClean="0"/>
                  <a:t>Let 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 decide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Construct 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 smtClean="0"/>
                  <a:t> deciding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1.  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 to test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halts.  If not, reject.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2.  Simulate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until it halts (as guaranteed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).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3.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has accepted then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.</a:t>
                </a:r>
                <a:br>
                  <a:rPr lang="en-US" sz="2000" dirty="0" smtClean="0"/>
                </a:br>
                <a:r>
                  <a:rPr lang="en-US" sz="2000" dirty="0" smtClean="0"/>
                  <a:t>               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has rejected 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TM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 smtClean="0"/>
                  <a:t> decides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, a contradiction.  Therefore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 is undecidable. 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00" y="1131801"/>
                <a:ext cx="8112327" cy="5062924"/>
              </a:xfrm>
              <a:prstGeom prst="rect">
                <a:avLst/>
              </a:prstGeom>
              <a:blipFill>
                <a:blip r:embed="rId2"/>
                <a:stretch>
                  <a:fillRect l="-1202" t="-964" b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sosceles Triangle 4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99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2315" y="1617154"/>
                <a:ext cx="6784869" cy="3380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Showed </a:t>
                </a:r>
                <a:r>
                  <a:rPr lang="en-US" sz="2400" dirty="0">
                    <a:latin typeface="+mj-lt"/>
                  </a:rPr>
                  <a:t>that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400" dirty="0">
                    <a:latin typeface="+mj-lt"/>
                  </a:rPr>
                  <a:t> are not the same size </a:t>
                </a:r>
                <a:r>
                  <a:rPr lang="en-US" sz="2400" dirty="0" smtClean="0">
                    <a:latin typeface="+mj-lt"/>
                  </a:rPr>
                  <a:t/>
                </a:r>
                <a:br>
                  <a:rPr lang="en-US" sz="2400" dirty="0" smtClean="0">
                    <a:latin typeface="+mj-lt"/>
                  </a:rPr>
                </a:br>
                <a:r>
                  <a:rPr lang="en-US" sz="2400" dirty="0" smtClean="0">
                    <a:latin typeface="+mj-lt"/>
                  </a:rPr>
                  <a:t>to introduce </a:t>
                </a:r>
                <a:r>
                  <a:rPr lang="en-US" sz="2400" dirty="0">
                    <a:latin typeface="+mj-lt"/>
                  </a:rPr>
                  <a:t>the Diagonalization Method.</a:t>
                </a:r>
              </a:p>
              <a:p>
                <a:pPr marL="457200" lvl="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+mj-lt"/>
                  </a:rPr>
                  <a:t>is </a:t>
                </a:r>
                <a:r>
                  <a:rPr lang="en-US" sz="2400" dirty="0" smtClean="0">
                    <a:latin typeface="+mj-lt"/>
                  </a:rPr>
                  <a:t>undecidable.</a:t>
                </a:r>
                <a:endParaRPr lang="en-US" sz="2400" dirty="0">
                  <a:latin typeface="+mj-lt"/>
                </a:endParaRP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bar>
                  </m:oMath>
                </a14:m>
                <a:r>
                  <a:rPr lang="en-US" sz="2400" dirty="0">
                    <a:latin typeface="+mj-lt"/>
                  </a:rPr>
                  <a:t> are T-recognizable then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+mj-lt"/>
                  </a:rPr>
                  <a:t> is </a:t>
                </a:r>
                <a:r>
                  <a:rPr lang="en-US" sz="2400" dirty="0" smtClean="0">
                    <a:latin typeface="+mj-lt"/>
                  </a:rPr>
                  <a:t>decidable.</a:t>
                </a:r>
                <a:endParaRPr lang="en-US" sz="2400" dirty="0">
                  <a:latin typeface="+mj-lt"/>
                </a:endParaRP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TM</m:t>
                        </m:r>
                      </m:e>
                    </m:bar>
                  </m:oMath>
                </a14:m>
                <a:r>
                  <a:rPr lang="en-US" sz="2400" dirty="0" smtClean="0">
                    <a:latin typeface="+mj-lt"/>
                  </a:rPr>
                  <a:t> is T-unrecognizable.</a:t>
                </a:r>
              </a:p>
              <a:p>
                <a:pPr marL="512763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Introduced the Reducibility Method to show that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𝐻𝐴𝐿𝑇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+mj-lt"/>
                  </a:rPr>
                  <a:t>is </a:t>
                </a:r>
                <a:r>
                  <a:rPr lang="en-US" sz="2400" dirty="0" smtClean="0">
                    <a:latin typeface="+mj-lt"/>
                  </a:rPr>
                  <a:t>undecidable.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15" y="1617154"/>
                <a:ext cx="6784869" cy="3380284"/>
              </a:xfrm>
              <a:prstGeom prst="rect">
                <a:avLst/>
              </a:prstGeom>
              <a:blipFill>
                <a:blip r:embed="rId3"/>
                <a:stretch>
                  <a:fillRect l="-1438" t="-1622" r="-449" b="-3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5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23338</TotalTime>
  <Words>1602</Words>
  <Application>Microsoft Office PowerPoint</Application>
  <PresentationFormat>Widescreen</PresentationFormat>
  <Paragraphs>308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493</cp:revision>
  <dcterms:created xsi:type="dcterms:W3CDTF">2020-08-09T18:24:17Z</dcterms:created>
  <dcterms:modified xsi:type="dcterms:W3CDTF">2021-01-10T23:25:33Z</dcterms:modified>
</cp:coreProperties>
</file>